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61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138-A7F8-4932-B4E6-594E01C5525D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53A-60EE-47D2-AA09-406A744DE23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138-A7F8-4932-B4E6-594E01C5525D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53A-60EE-47D2-AA09-406A744DE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138-A7F8-4932-B4E6-594E01C5525D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53A-60EE-47D2-AA09-406A744DE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138-A7F8-4932-B4E6-594E01C5525D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53A-60EE-47D2-AA09-406A744DE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138-A7F8-4932-B4E6-594E01C5525D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53A-60EE-47D2-AA09-406A744DE23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138-A7F8-4932-B4E6-594E01C5525D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53A-60EE-47D2-AA09-406A744DE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138-A7F8-4932-B4E6-594E01C5525D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53A-60EE-47D2-AA09-406A744DE23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138-A7F8-4932-B4E6-594E01C5525D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53A-60EE-47D2-AA09-406A744DE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138-A7F8-4932-B4E6-594E01C5525D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53A-60EE-47D2-AA09-406A744DE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138-A7F8-4932-B4E6-594E01C5525D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53A-60EE-47D2-AA09-406A744DE23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C138-A7F8-4932-B4E6-594E01C5525D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53A-60EE-47D2-AA09-406A744DE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02EC138-A7F8-4932-B4E6-594E01C5525D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33A453A-60EE-47D2-AA09-406A744DE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762000" y="152400"/>
            <a:ext cx="6858000" cy="9144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Shri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Chhatrapati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Shivaji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College,OMERGA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.</a:t>
            </a:r>
            <a:br>
              <a:rPr lang="en-US" sz="24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Picture 2" descr="H:\P.S. Mane Sir\DSCF13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2" y="838200"/>
            <a:ext cx="8075815" cy="5181599"/>
          </a:xfrm>
        </p:spPr>
      </p:pic>
      <p:sp>
        <p:nvSpPr>
          <p:cNvPr id="5" name="Text Placeholder 9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Wingdings 2"/>
              <a:buNone/>
              <a:defRPr/>
            </a:pPr>
            <a:endParaRPr lang="en-US" sz="3300" dirty="0" smtClean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0327" y="6096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                            </a:t>
            </a:r>
            <a:r>
              <a:rPr lang="en-US" dirty="0" err="1" smtClean="0">
                <a:solidFill>
                  <a:srgbClr val="7030A0"/>
                </a:solidFill>
                <a:latin typeface="Comic Sans MS" pitchFamily="66" charset="0"/>
              </a:rPr>
              <a:t>Dr.Suryawanshi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 V.S.</a:t>
            </a:r>
          </a:p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                          </a:t>
            </a:r>
            <a:r>
              <a:rPr lang="en-US" dirty="0" err="1" smtClean="0">
                <a:solidFill>
                  <a:srgbClr val="7030A0"/>
                </a:solidFill>
                <a:latin typeface="Comic Sans MS" pitchFamily="66" charset="0"/>
              </a:rPr>
              <a:t>Asso.Prof.of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Chemistry.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810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28600"/>
            <a:ext cx="2510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Payne rearrangement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97932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isomerization of 2,3-epoxy alcohol under the influence of a base to 1,2-epoxy-3-ol </a:t>
            </a:r>
            <a:r>
              <a:rPr lang="en-US" sz="1600" dirty="0" smtClean="0"/>
              <a:t>is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referred to as the Payne rearrangement. Also known as epoxide migration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31058"/>
            <a:ext cx="4495800" cy="931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7620000" cy="1066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3752612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Examples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52612"/>
            <a:ext cx="4800600" cy="815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88" y="4800600"/>
            <a:ext cx="5450512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2363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64068"/>
            <a:ext cx="2857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Aza</a:t>
            </a:r>
            <a:r>
              <a:rPr lang="en-US" dirty="0">
                <a:solidFill>
                  <a:srgbClr val="C00000"/>
                </a:solidFill>
              </a:rPr>
              <a:t>-Payne </a:t>
            </a:r>
            <a:r>
              <a:rPr lang="en-US" dirty="0" smtClean="0">
                <a:solidFill>
                  <a:srgbClr val="C00000"/>
                </a:solidFill>
              </a:rPr>
              <a:t>rearrangement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5029200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50292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752164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Lipase-mediated dynamic kinetic resolution via a </a:t>
            </a:r>
            <a:r>
              <a:rPr lang="en-US" sz="1600" dirty="0" err="1">
                <a:latin typeface="+mj-lt"/>
              </a:rPr>
              <a:t>vinylogous</a:t>
            </a:r>
            <a:r>
              <a:rPr lang="en-US" sz="1600" dirty="0">
                <a:latin typeface="+mj-lt"/>
              </a:rPr>
              <a:t> Payne </a:t>
            </a:r>
            <a:r>
              <a:rPr lang="en-US" sz="1600" dirty="0" smtClean="0">
                <a:latin typeface="+mj-lt"/>
              </a:rPr>
              <a:t>rearrangement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64770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8015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Brook rearrangement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09601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Rearrangement of </a:t>
            </a:r>
            <a:r>
              <a:rPr lang="en-US" dirty="0" smtClean="0"/>
              <a:t>∆-</a:t>
            </a:r>
            <a:r>
              <a:rPr lang="en-US" dirty="0" err="1"/>
              <a:t>silyl</a:t>
            </a:r>
            <a:r>
              <a:rPr lang="en-US" dirty="0"/>
              <a:t> oxyanions to -∆ </a:t>
            </a:r>
            <a:r>
              <a:rPr lang="en-US" dirty="0" err="1"/>
              <a:t>silyloxy</a:t>
            </a:r>
            <a:r>
              <a:rPr lang="en-US" dirty="0"/>
              <a:t> </a:t>
            </a:r>
            <a:r>
              <a:rPr lang="en-US" dirty="0" err="1"/>
              <a:t>carbanions</a:t>
            </a:r>
            <a:r>
              <a:rPr lang="en-US" dirty="0"/>
              <a:t> via a reversible process involving a </a:t>
            </a:r>
            <a:r>
              <a:rPr lang="en-US" dirty="0" err="1"/>
              <a:t>pentacoordinate</a:t>
            </a:r>
            <a:r>
              <a:rPr lang="en-US" dirty="0"/>
              <a:t> silicon intermediate is known as the [1,2]-Brook rearrangement, or [1,2]-</a:t>
            </a:r>
            <a:r>
              <a:rPr lang="en-US" dirty="0" err="1"/>
              <a:t>silyl</a:t>
            </a:r>
            <a:r>
              <a:rPr lang="en-US" dirty="0"/>
              <a:t> migration.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1" y="1600200"/>
            <a:ext cx="36194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[1,2]-Brook rearrangement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83" y="1935578"/>
            <a:ext cx="2951617" cy="960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3314700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200400"/>
            <a:ext cx="46101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4600" y="4401979"/>
            <a:ext cx="24755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pentacoordinate</a:t>
            </a:r>
            <a:r>
              <a:rPr lang="en-US" sz="1000" dirty="0"/>
              <a:t> silicon intermediate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4812268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[1,3]-Brook rearrangement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50822"/>
            <a:ext cx="3543300" cy="1326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87523" y="4736068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[1,4]-Brook rearrangement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48" y="5150822"/>
            <a:ext cx="3762251" cy="11737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8843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64068"/>
            <a:ext cx="10454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Examples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79" y="502622"/>
            <a:ext cx="6117321" cy="1097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1676400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[</a:t>
            </a:r>
            <a:r>
              <a:rPr lang="en-US" sz="1600" dirty="0">
                <a:solidFill>
                  <a:srgbClr val="002060"/>
                </a:solidFill>
              </a:rPr>
              <a:t>1,2]-Brook rearrangement followed by a retro-[1,5]-Brook </a:t>
            </a:r>
            <a:r>
              <a:rPr lang="en-US" sz="1600" dirty="0" smtClean="0">
                <a:solidFill>
                  <a:srgbClr val="002060"/>
                </a:solidFill>
              </a:rPr>
              <a:t>rearrangement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79" y="2014954"/>
            <a:ext cx="6117321" cy="1033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1" y="3244334"/>
            <a:ext cx="3047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/>
              <a:t>[1,5]-Brook </a:t>
            </a:r>
            <a:r>
              <a:rPr lang="en-US" sz="1600" dirty="0" smtClean="0"/>
              <a:t>rearrangement</a:t>
            </a:r>
            <a:endParaRPr lang="en-US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3666"/>
            <a:ext cx="3352800" cy="1339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80338" y="3276600"/>
            <a:ext cx="4735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             Retro-</a:t>
            </a:r>
            <a:r>
              <a:rPr lang="en-US" sz="1600" dirty="0"/>
              <a:t>[1,4]-Brook </a:t>
            </a:r>
            <a:r>
              <a:rPr lang="en-US" sz="1600" dirty="0" smtClean="0"/>
              <a:t>rearrangement</a:t>
            </a:r>
            <a:endParaRPr lang="en-US" sz="1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38" y="3615154"/>
            <a:ext cx="4735061" cy="1337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8940" y="5074620"/>
            <a:ext cx="3581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Retro-Brook </a:t>
            </a:r>
            <a:r>
              <a:rPr lang="en-US" sz="1600" dirty="0" smtClean="0">
                <a:solidFill>
                  <a:srgbClr val="002060"/>
                </a:solidFill>
              </a:rPr>
              <a:t>rearrangement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0" y="5486400"/>
            <a:ext cx="4362792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374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450" y="228600"/>
            <a:ext cx="32574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Wagner–</a:t>
            </a:r>
            <a:r>
              <a:rPr lang="en-US" sz="1600" dirty="0" err="1">
                <a:solidFill>
                  <a:srgbClr val="C00000"/>
                </a:solidFill>
              </a:rPr>
              <a:t>Meerwein</a:t>
            </a:r>
            <a:r>
              <a:rPr lang="en-US" sz="1600" dirty="0">
                <a:solidFill>
                  <a:srgbClr val="C00000"/>
                </a:solidFill>
              </a:rPr>
              <a:t> rearrangement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609600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Acid-catalyzed alkyl group migration of alcohols to give more substituted olefins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4267199" cy="106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962400" y="16764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0" y="2438400"/>
            <a:ext cx="3797950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38400"/>
            <a:ext cx="3429000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202668"/>
            <a:ext cx="10454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Examples</a:t>
            </a:r>
            <a:endParaRPr lang="en-US" sz="16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4202668"/>
            <a:ext cx="6310312" cy="2509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5950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510540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510540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600"/>
            <a:ext cx="502920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6045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2346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Wolff rearrangement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381000"/>
            <a:ext cx="61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Conversion of an </a:t>
            </a:r>
            <a:r>
              <a:rPr lang="en-US" sz="1600" dirty="0" smtClean="0"/>
              <a:t>∆-</a:t>
            </a:r>
            <a:r>
              <a:rPr lang="en-US" sz="1600" dirty="0" err="1"/>
              <a:t>diazoketone</a:t>
            </a:r>
            <a:r>
              <a:rPr lang="en-US" sz="1600" dirty="0"/>
              <a:t> into a ketene.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55650"/>
            <a:ext cx="6172200" cy="1149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1992868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Step-wise mechanism</a:t>
            </a:r>
            <a:r>
              <a:rPr lang="en-US" dirty="0"/>
              <a:t>: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362200"/>
            <a:ext cx="61722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3420070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Treatment of the ketene with water would </a:t>
            </a:r>
            <a:r>
              <a:rPr lang="en-US" sz="1400" dirty="0" smtClean="0"/>
              <a:t>gives a corresponding homologated carboxylic </a:t>
            </a:r>
            <a:r>
              <a:rPr lang="en-US" sz="1400" dirty="0"/>
              <a:t>acid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3821668"/>
            <a:ext cx="243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Concerted mechanism: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90944"/>
            <a:ext cx="3886200" cy="897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4888468"/>
            <a:ext cx="10454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cs typeface="Aharoni" pitchFamily="2" charset="-79"/>
              </a:rPr>
              <a:t>Examples</a:t>
            </a:r>
            <a:endParaRPr lang="en-US" sz="1600" dirty="0">
              <a:cs typeface="Aharoni" pitchFamily="2" charset="-79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10200"/>
            <a:ext cx="51054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3176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87" y="533400"/>
            <a:ext cx="5228213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87" y="2057400"/>
            <a:ext cx="5228213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87" y="3581400"/>
            <a:ext cx="5228213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87" y="5334000"/>
            <a:ext cx="5228213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361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3419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Dienone</a:t>
            </a:r>
            <a:r>
              <a:rPr lang="en-US" dirty="0">
                <a:solidFill>
                  <a:srgbClr val="C00000"/>
                </a:solidFill>
              </a:rPr>
              <a:t>–phenol rearrangement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45720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Acid-promoted rearrangement of 4,4-disubstituted </a:t>
            </a:r>
            <a:r>
              <a:rPr lang="en-US" sz="1600" dirty="0" err="1"/>
              <a:t>cyclohexadienones</a:t>
            </a:r>
            <a:r>
              <a:rPr lang="en-US" sz="1600" dirty="0"/>
              <a:t> to 3,4-disubstituted phenols.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11250"/>
            <a:ext cx="3429000" cy="1098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65399"/>
            <a:ext cx="6477000" cy="1168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3974068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Examples</a:t>
            </a:r>
            <a:endParaRPr lang="en-US" sz="1600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38100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81600"/>
            <a:ext cx="41148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8770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46482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276600"/>
            <a:ext cx="4648200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785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5715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315200" cy="1295400"/>
          </a:xfrm>
        </p:spPr>
        <p:txBody>
          <a:bodyPr>
            <a:normAutofit/>
          </a:bodyPr>
          <a:lstStyle/>
          <a:p>
            <a:pPr lvl="0"/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the substituent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trans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to the leaving group migrates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7543800" cy="10668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57200" y="817349"/>
            <a:ext cx="647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1.Beckmann rearrangement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Acid-mediated isomerization of oximes to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amides,In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protic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acid: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200401"/>
            <a:ext cx="7391400" cy="1143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85800" y="2895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Mechanism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876800"/>
            <a:ext cx="7315200" cy="152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381000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Chap.I</a:t>
            </a: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     Rearrangements</a:t>
            </a:r>
            <a:endParaRPr lang="en-US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28600"/>
            <a:ext cx="390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Tiffeneau</a:t>
            </a:r>
            <a:r>
              <a:rPr lang="en-US" dirty="0">
                <a:solidFill>
                  <a:srgbClr val="C00000"/>
                </a:solidFill>
              </a:rPr>
              <a:t>–</a:t>
            </a:r>
            <a:r>
              <a:rPr lang="en-US" dirty="0" err="1">
                <a:solidFill>
                  <a:srgbClr val="C00000"/>
                </a:solidFill>
              </a:rPr>
              <a:t>Demjanov</a:t>
            </a:r>
            <a:r>
              <a:rPr lang="en-US" dirty="0">
                <a:solidFill>
                  <a:srgbClr val="C00000"/>
                </a:solidFill>
              </a:rPr>
              <a:t> rearrangement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6096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Carbocation rearrangement of </a:t>
            </a:r>
            <a:r>
              <a:rPr lang="en-US" sz="1600" dirty="0" smtClean="0"/>
              <a:t>E-</a:t>
            </a:r>
            <a:r>
              <a:rPr lang="en-US" sz="1600" dirty="0" err="1" smtClean="0"/>
              <a:t>aminoalcohols</a:t>
            </a:r>
            <a:r>
              <a:rPr lang="en-US" sz="1600" dirty="0" smtClean="0"/>
              <a:t> </a:t>
            </a:r>
            <a:r>
              <a:rPr lang="en-US" sz="1600" dirty="0"/>
              <a:t>via diazotization to afford carbon-</a:t>
            </a:r>
            <a:r>
              <a:rPr lang="en-US" sz="1600" dirty="0" err="1"/>
              <a:t>yl</a:t>
            </a:r>
            <a:r>
              <a:rPr lang="en-US" sz="1600" dirty="0"/>
              <a:t> compounds through C </a:t>
            </a:r>
            <a:r>
              <a:rPr lang="en-US" sz="1600" dirty="0" err="1"/>
              <a:t>C</a:t>
            </a:r>
            <a:r>
              <a:rPr lang="en-US" sz="1600" dirty="0"/>
              <a:t> bond migration.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08230"/>
            <a:ext cx="3505199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979897" y="1665430"/>
            <a:ext cx="5159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201" y="2133600"/>
            <a:ext cx="312420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dirty="0"/>
              <a:t>Step 1, Generation of </a:t>
            </a:r>
            <a:r>
              <a:rPr lang="en-US" dirty="0" smtClean="0"/>
              <a:t>N</a:t>
            </a:r>
            <a:r>
              <a:rPr lang="en-US" baseline="-25000" dirty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6172200" cy="106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400800" y="3849469"/>
            <a:ext cx="213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N-</a:t>
            </a:r>
            <a:r>
              <a:rPr lang="en-US" sz="1400" dirty="0" err="1"/>
              <a:t>nitrosonium</a:t>
            </a:r>
            <a:r>
              <a:rPr lang="en-US" sz="1400" dirty="0"/>
              <a:t> ion</a:t>
            </a:r>
          </a:p>
          <a:p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" y="3925669"/>
            <a:ext cx="739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Step 2, Transformation of amine to </a:t>
            </a:r>
            <a:r>
              <a:rPr lang="en-US" sz="1600" b="1" dirty="0" err="1"/>
              <a:t>diazonium</a:t>
            </a:r>
            <a:r>
              <a:rPr lang="en-US" sz="1600" b="1" dirty="0"/>
              <a:t> salt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32" y="4434244"/>
            <a:ext cx="4570268" cy="105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32" y="5638800"/>
            <a:ext cx="4570268" cy="106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21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02" y="152400"/>
            <a:ext cx="441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3, Ring-expansion via </a:t>
            </a:r>
            <a:r>
              <a:rPr lang="en-US" sz="1600" b="1" dirty="0"/>
              <a:t>rearrangement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4784725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1676400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4" y="2362200"/>
            <a:ext cx="4037485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4176713" cy="215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4" y="4495800"/>
            <a:ext cx="3885086" cy="1735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648200"/>
            <a:ext cx="3948112" cy="1582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8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2779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Favorskii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rearrangement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5334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Transformation of </a:t>
            </a:r>
            <a:r>
              <a:rPr lang="en-US" sz="1600" dirty="0" err="1" smtClean="0"/>
              <a:t>enolizable</a:t>
            </a:r>
            <a:r>
              <a:rPr lang="en-US" sz="1600" dirty="0" smtClean="0"/>
              <a:t> </a:t>
            </a:r>
            <a:r>
              <a:rPr lang="el-GR" sz="1600" dirty="0" smtClean="0"/>
              <a:t>α</a:t>
            </a:r>
            <a:r>
              <a:rPr lang="en-US" sz="1600" dirty="0" smtClean="0"/>
              <a:t>-</a:t>
            </a:r>
            <a:r>
              <a:rPr lang="en-US" sz="1600" dirty="0" err="1" smtClean="0"/>
              <a:t>haloketones</a:t>
            </a:r>
            <a:r>
              <a:rPr lang="en-US" sz="1600" dirty="0" smtClean="0"/>
              <a:t> to esters, carboxylic acids, or amides via </a:t>
            </a:r>
            <a:r>
              <a:rPr lang="en-US" sz="1600" dirty="0" err="1" smtClean="0"/>
              <a:t>alkoxide</a:t>
            </a:r>
            <a:r>
              <a:rPr lang="en-US" sz="1600" dirty="0" smtClean="0"/>
              <a:t>-, hydroxide-, or amine-catalyzed rearrangements, respectively</a:t>
            </a:r>
            <a:r>
              <a:rPr lang="en-US" sz="1600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64" y="1576062"/>
            <a:ext cx="6306236" cy="1009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200400" y="2189015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200" y="2667000"/>
            <a:ext cx="487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 err="1"/>
              <a:t>intramolecular</a:t>
            </a:r>
            <a:r>
              <a:rPr lang="en-US" sz="1600" dirty="0"/>
              <a:t> </a:t>
            </a:r>
            <a:r>
              <a:rPr lang="en-US" sz="1600" dirty="0" err="1"/>
              <a:t>Favorskii</a:t>
            </a:r>
            <a:r>
              <a:rPr lang="en-US" sz="1600" dirty="0"/>
              <a:t> Rearrangement: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94" y="3124200"/>
            <a:ext cx="4787106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581400" y="37338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" y="4495800"/>
            <a:ext cx="1963738" cy="106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6906" y="5562600"/>
            <a:ext cx="18453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enolizable</a:t>
            </a:r>
            <a:r>
              <a:rPr lang="en-US" sz="1200" dirty="0"/>
              <a:t> </a:t>
            </a:r>
            <a:r>
              <a:rPr lang="el-GR" sz="1200" dirty="0" smtClean="0"/>
              <a:t>α</a:t>
            </a:r>
            <a:r>
              <a:rPr lang="en-US" sz="1200" dirty="0" smtClean="0"/>
              <a:t>-</a:t>
            </a:r>
            <a:r>
              <a:rPr lang="en-US" sz="1200" dirty="0" err="1" smtClean="0"/>
              <a:t>haloketone</a:t>
            </a:r>
            <a:endParaRPr lang="en-US" sz="1200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76800"/>
            <a:ext cx="5410200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706141" y="6386899"/>
            <a:ext cx="22092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cyclopropanone</a:t>
            </a:r>
            <a:r>
              <a:rPr lang="en-US" sz="1200" dirty="0"/>
              <a:t> intermediate</a:t>
            </a:r>
          </a:p>
        </p:txBody>
      </p:sp>
    </p:spTree>
    <p:extLst>
      <p:ext uri="{BB962C8B-B14F-4D97-AF65-F5344CB8AC3E}">
        <p14:creationId xmlns="" xmlns:p14="http://schemas.microsoft.com/office/powerpoint/2010/main" val="41290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5638800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688068"/>
            <a:ext cx="10454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Examples</a:t>
            </a:r>
            <a:endParaRPr lang="en-US" sz="16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80" y="1857345"/>
            <a:ext cx="5431520" cy="1248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3105835"/>
            <a:ext cx="3124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Homo-</a:t>
            </a:r>
            <a:r>
              <a:rPr lang="en-US" sz="1600" dirty="0" err="1" smtClean="0"/>
              <a:t>Favorskii</a:t>
            </a:r>
            <a:r>
              <a:rPr lang="en-US" sz="1600" dirty="0" smtClean="0"/>
              <a:t> rearrangement</a:t>
            </a:r>
            <a:endParaRPr lang="en-US" sz="16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80" y="3588326"/>
            <a:ext cx="5431519" cy="14408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79" y="5334000"/>
            <a:ext cx="543152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74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28" y="152400"/>
            <a:ext cx="312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/>
              <a:t>Photo-</a:t>
            </a:r>
            <a:r>
              <a:rPr lang="en-US" sz="1600" dirty="0" err="1"/>
              <a:t>Favorskii</a:t>
            </a:r>
            <a:r>
              <a:rPr lang="en-US" sz="1600" dirty="0"/>
              <a:t> </a:t>
            </a:r>
            <a:r>
              <a:rPr lang="en-US" sz="1600" dirty="0" smtClean="0"/>
              <a:t>Rearrangement</a:t>
            </a:r>
            <a:endParaRPr lang="en-US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" y="521732"/>
            <a:ext cx="4094163" cy="1535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2354"/>
            <a:ext cx="4014787" cy="1575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" y="2286000"/>
            <a:ext cx="6684963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28" y="4953000"/>
            <a:ext cx="3689473" cy="1371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53001"/>
            <a:ext cx="4114800" cy="1371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36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63" y="240268"/>
            <a:ext cx="173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Wittig reaction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5334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Olefination of carbonyls using phosphorus ylides, typically the Z-olefin is obtained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1"/>
            <a:ext cx="5029200" cy="1364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1"/>
            <a:ext cx="4478338" cy="1371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74" y="3200401"/>
            <a:ext cx="3505200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8191" y="4721423"/>
            <a:ext cx="58824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               The </a:t>
            </a:r>
            <a:r>
              <a:rPr lang="en-US" sz="1400" dirty="0"/>
              <a:t>“puckered” transition state, irreversible and concerted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05400"/>
            <a:ext cx="48768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54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"/>
            <a:ext cx="3733800" cy="106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1"/>
            <a:ext cx="3741738" cy="1003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1447801"/>
            <a:ext cx="4614862" cy="100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56388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17485"/>
            <a:ext cx="5791200" cy="1430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95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2417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Neber</a:t>
            </a:r>
            <a:r>
              <a:rPr lang="en-US" dirty="0">
                <a:solidFill>
                  <a:srgbClr val="C00000"/>
                </a:solidFill>
              </a:rPr>
              <a:t> rearrangement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5334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∆-</a:t>
            </a:r>
            <a:r>
              <a:rPr lang="en-US" sz="1600" dirty="0" err="1"/>
              <a:t>Aminoketone</a:t>
            </a:r>
            <a:r>
              <a:rPr lang="en-US" sz="1600" dirty="0"/>
              <a:t> from </a:t>
            </a:r>
            <a:r>
              <a:rPr lang="en-US" sz="1600" dirty="0" err="1"/>
              <a:t>tosyl</a:t>
            </a:r>
            <a:r>
              <a:rPr lang="en-US" sz="1600" dirty="0"/>
              <a:t> </a:t>
            </a:r>
            <a:r>
              <a:rPr lang="en-US" sz="1600" dirty="0" err="1"/>
              <a:t>ketoxime</a:t>
            </a:r>
            <a:r>
              <a:rPr lang="en-US" sz="1600" dirty="0"/>
              <a:t> and base. The net conversion of a ketone into an ∆-</a:t>
            </a:r>
            <a:r>
              <a:rPr lang="en-US" sz="1600" dirty="0" err="1"/>
              <a:t>aminoketone</a:t>
            </a:r>
            <a:r>
              <a:rPr lang="en-US" sz="1600" dirty="0"/>
              <a:t> via the </a:t>
            </a:r>
            <a:r>
              <a:rPr lang="en-US" sz="1600" dirty="0" err="1"/>
              <a:t>oxime</a:t>
            </a:r>
            <a:r>
              <a:rPr lang="en-US" sz="1600" dirty="0"/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67486"/>
            <a:ext cx="3733800" cy="918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429000" y="1826742"/>
            <a:ext cx="723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0" y="2286000"/>
            <a:ext cx="821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ketoxime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4431418" y="2286000"/>
            <a:ext cx="1220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∆-</a:t>
            </a:r>
            <a:r>
              <a:rPr lang="en-US" sz="1200" dirty="0" err="1"/>
              <a:t>aminoketone</a:t>
            </a:r>
            <a:endParaRPr lang="en-US" sz="12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2" y="2803224"/>
            <a:ext cx="3159124" cy="109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03224"/>
            <a:ext cx="4003676" cy="1057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" y="3974068"/>
            <a:ext cx="10454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Examples</a:t>
            </a:r>
            <a:endParaRPr lang="en-US" sz="16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53515"/>
            <a:ext cx="4800600" cy="975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5029200"/>
            <a:ext cx="2970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A variant using </a:t>
            </a:r>
            <a:r>
              <a:rPr lang="en-US" sz="1600" dirty="0" err="1" smtClean="0"/>
              <a:t>iminochloride</a:t>
            </a:r>
            <a:endParaRPr lang="en-US" sz="1600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78" y="5367754"/>
            <a:ext cx="4763122" cy="1033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8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311"/>
            <a:ext cx="3290888" cy="1371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609311"/>
            <a:ext cx="3006436" cy="128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5638800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56388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48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28800" cy="715962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Comic Sans MS" pitchFamily="66" charset="0"/>
              </a:rPr>
              <a:t>With PCl</a:t>
            </a:r>
            <a:r>
              <a:rPr lang="en-US" sz="1800" b="1" baseline="-25000" dirty="0">
                <a:solidFill>
                  <a:srgbClr val="C00000"/>
                </a:solidFill>
                <a:latin typeface="Comic Sans MS" pitchFamily="66" charset="0"/>
              </a:rPr>
              <a:t>5</a:t>
            </a:r>
            <a:r>
              <a:rPr lang="en-US" sz="1800" b="1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br>
              <a:rPr lang="en-US" sz="1800" b="1" dirty="0">
                <a:solidFill>
                  <a:srgbClr val="C00000"/>
                </a:solidFill>
                <a:latin typeface="Comic Sans MS" pitchFamily="66" charset="0"/>
              </a:rPr>
            </a:b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1000"/>
            <a:ext cx="5334000" cy="1066800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1"/>
            <a:ext cx="7162800" cy="990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95400" y="28194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Again, the substituent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trans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to the leaving group migrates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352800"/>
            <a:ext cx="7010400" cy="1066800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724400"/>
            <a:ext cx="5486400" cy="1066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1000" y="4495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Examples: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09601"/>
            <a:ext cx="6096000" cy="977900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057400"/>
            <a:ext cx="6019800" cy="1143000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657600"/>
            <a:ext cx="5867400" cy="1066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33400" y="4800600"/>
            <a:ext cx="82296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Abnormal Beckmann rearrangement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 when the migrating fragment (e.g.,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departs from the intermediate, leaving 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nitrile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as a stable product.</a:t>
            </a:r>
            <a:endParaRPr lang="en-US" sz="1600" dirty="0">
              <a:latin typeface="Comic Sans MS" pitchFamily="66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5638800"/>
            <a:ext cx="65532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4724400" cy="1447800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838200"/>
            <a:ext cx="4038600" cy="1447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228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Examples:</a:t>
            </a:r>
            <a:endParaRPr lang="en-US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438400"/>
            <a:ext cx="6858000" cy="1447800"/>
          </a:xfrm>
          <a:prstGeom prst="rect">
            <a:avLst/>
          </a:prstGeom>
          <a:noFill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191000"/>
            <a:ext cx="6400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33400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Pummerer rearrangement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 </a:t>
            </a:r>
          </a:p>
          <a:p>
            <a:r>
              <a:rPr lang="en-US" sz="1600" dirty="0"/>
              <a:t>The transformation of </a:t>
            </a:r>
            <a:r>
              <a:rPr lang="en-US" sz="1600" dirty="0" err="1"/>
              <a:t>sulfoxides</a:t>
            </a:r>
            <a:r>
              <a:rPr lang="en-US" sz="1600" dirty="0"/>
              <a:t> into D-</a:t>
            </a:r>
            <a:r>
              <a:rPr lang="en-US" sz="1600" dirty="0" err="1"/>
              <a:t>acyloxythioethers</a:t>
            </a:r>
            <a:r>
              <a:rPr lang="en-US" sz="1600" dirty="0"/>
              <a:t> using acetic anhydride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14354"/>
            <a:ext cx="3962399" cy="876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2743201"/>
            <a:ext cx="4668982" cy="1523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1"/>
            <a:ext cx="3810000" cy="1542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1" y="4583668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4613275"/>
            <a:ext cx="5861050" cy="796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5729288"/>
            <a:ext cx="5861050" cy="819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5791200" cy="106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76400"/>
            <a:ext cx="57150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1" y="3235872"/>
            <a:ext cx="342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2060"/>
                </a:solidFill>
                <a:latin typeface="Arial Narrow" pitchFamily="34" charset="0"/>
              </a:rPr>
              <a:t>Stereoselective</a:t>
            </a:r>
            <a:r>
              <a:rPr lang="en-US" sz="1600" dirty="0">
                <a:solidFill>
                  <a:srgbClr val="002060"/>
                </a:solidFill>
                <a:latin typeface="Arial Narrow" pitchFamily="34" charset="0"/>
              </a:rPr>
              <a:t> Pummerer rearrangement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5753099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35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533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Eschenmoser</a:t>
            </a:r>
            <a:r>
              <a:rPr lang="en-US" b="1" dirty="0" smtClean="0">
                <a:solidFill>
                  <a:srgbClr val="002060"/>
                </a:solidFill>
              </a:rPr>
              <a:t> Tanabe </a:t>
            </a:r>
            <a:r>
              <a:rPr lang="en-US" b="1" dirty="0">
                <a:solidFill>
                  <a:srgbClr val="002060"/>
                </a:solidFill>
              </a:rPr>
              <a:t>fragmentation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609600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Fragmentation of DE-</a:t>
            </a:r>
            <a:r>
              <a:rPr lang="en-US" sz="1600" dirty="0" err="1"/>
              <a:t>epoxyketones</a:t>
            </a:r>
            <a:r>
              <a:rPr lang="en-US" sz="1600" dirty="0"/>
              <a:t> </a:t>
            </a:r>
            <a:r>
              <a:rPr lang="en-US" sz="1600" i="1" dirty="0"/>
              <a:t>via</a:t>
            </a:r>
            <a:r>
              <a:rPr lang="en-US" sz="1600" dirty="0"/>
              <a:t> the intermediacy of </a:t>
            </a:r>
            <a:r>
              <a:rPr lang="en-US" sz="1600" dirty="0" smtClean="0"/>
              <a:t>DE-epoxy </a:t>
            </a:r>
            <a:r>
              <a:rPr lang="en-US" sz="1600" dirty="0" err="1" smtClean="0"/>
              <a:t>sulfonylhydrazones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5" y="1371600"/>
            <a:ext cx="3285696" cy="1333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371599" y="2038189"/>
            <a:ext cx="1524000" cy="0"/>
          </a:xfrm>
          <a:prstGeom prst="straightConnector1">
            <a:avLst/>
          </a:prstGeom>
          <a:ln cap="rnd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971800"/>
            <a:ext cx="3657599" cy="1322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6" y="2971800"/>
            <a:ext cx="4842164" cy="1322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8105" y="4407932"/>
            <a:ext cx="1609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Examples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777264"/>
            <a:ext cx="5181600" cy="1471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99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54864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54864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4" y="3200400"/>
            <a:ext cx="5468865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4" y="4876800"/>
            <a:ext cx="4021066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3809999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603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258</TotalTime>
  <Words>431</Words>
  <Application>Microsoft Office PowerPoint</Application>
  <PresentationFormat>On-screen Show (4:3)</PresentationFormat>
  <Paragraphs>78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Clarity</vt:lpstr>
      <vt:lpstr>Shri Chhatrapati Shivaji College,OMERGA.  </vt:lpstr>
      <vt:lpstr>  </vt:lpstr>
      <vt:lpstr>With PCl5: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Shri Chhatrapati Shivaji College,OMERGA.  </dc:title>
  <dc:creator>SCSCO</dc:creator>
  <cp:lastModifiedBy>SWEET</cp:lastModifiedBy>
  <cp:revision>44</cp:revision>
  <dcterms:created xsi:type="dcterms:W3CDTF">2016-12-09T09:50:52Z</dcterms:created>
  <dcterms:modified xsi:type="dcterms:W3CDTF">2019-12-03T16:02:33Z</dcterms:modified>
</cp:coreProperties>
</file>