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6" r:id="rId3"/>
    <p:sldId id="258" r:id="rId4"/>
    <p:sldId id="259"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7FAF8C-0ADC-4070-99FF-CEC808B11414}" type="datetimeFigureOut">
              <a:rPr lang="en-US" smtClean="0"/>
              <a:t>05/12/2019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97C81-376C-4CF1-A252-E35EF96DF66A}" type="slidenum">
              <a:rPr lang="en-US" smtClean="0"/>
              <a:t>‹#›</a:t>
            </a:fld>
            <a:endParaRPr lang="en-US"/>
          </a:p>
        </p:txBody>
      </p:sp>
    </p:spTree>
    <p:extLst>
      <p:ext uri="{BB962C8B-B14F-4D97-AF65-F5344CB8AC3E}">
        <p14:creationId xmlns:p14="http://schemas.microsoft.com/office/powerpoint/2010/main" val="224317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97C81-376C-4CF1-A252-E35EF96DF66A}" type="slidenum">
              <a:rPr lang="en-US" smtClean="0"/>
              <a:t>3</a:t>
            </a:fld>
            <a:endParaRPr lang="en-US"/>
          </a:p>
        </p:txBody>
      </p:sp>
    </p:spTree>
    <p:extLst>
      <p:ext uri="{BB962C8B-B14F-4D97-AF65-F5344CB8AC3E}">
        <p14:creationId xmlns:p14="http://schemas.microsoft.com/office/powerpoint/2010/main" val="1828035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9A66B7-EEAA-4486-AF71-A673736CC2A7}" type="datetimeFigureOut">
              <a:rPr lang="en-US" smtClean="0"/>
              <a:t>05/12/2019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368735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A66B7-EEAA-4486-AF71-A673736CC2A7}" type="datetimeFigureOut">
              <a:rPr lang="en-US" smtClean="0"/>
              <a:t>05/12/2019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2609649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A66B7-EEAA-4486-AF71-A673736CC2A7}" type="datetimeFigureOut">
              <a:rPr lang="en-US" smtClean="0"/>
              <a:t>05/12/2019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25057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A66B7-EEAA-4486-AF71-A673736CC2A7}" type="datetimeFigureOut">
              <a:rPr lang="en-US" smtClean="0"/>
              <a:t>05/12/2019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26095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9A66B7-EEAA-4486-AF71-A673736CC2A7}" type="datetimeFigureOut">
              <a:rPr lang="en-US" smtClean="0"/>
              <a:t>05/12/2019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269164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9A66B7-EEAA-4486-AF71-A673736CC2A7}" type="datetimeFigureOut">
              <a:rPr lang="en-US" smtClean="0"/>
              <a:t>05/12/2019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155982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9A66B7-EEAA-4486-AF71-A673736CC2A7}" type="datetimeFigureOut">
              <a:rPr lang="en-US" smtClean="0"/>
              <a:t>05/12/2019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232616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9A66B7-EEAA-4486-AF71-A673736CC2A7}" type="datetimeFigureOut">
              <a:rPr lang="en-US" smtClean="0"/>
              <a:t>05/12/2019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392476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A66B7-EEAA-4486-AF71-A673736CC2A7}" type="datetimeFigureOut">
              <a:rPr lang="en-US" smtClean="0"/>
              <a:t>05/12/2019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391569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A66B7-EEAA-4486-AF71-A673736CC2A7}" type="datetimeFigureOut">
              <a:rPr lang="en-US" smtClean="0"/>
              <a:t>05/12/2019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327622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A66B7-EEAA-4486-AF71-A673736CC2A7}" type="datetimeFigureOut">
              <a:rPr lang="en-US" smtClean="0"/>
              <a:t>05/12/2019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DB1D-78ED-4205-AA90-0C1AB5D268C2}" type="slidenum">
              <a:rPr lang="en-US" smtClean="0"/>
              <a:t>‹#›</a:t>
            </a:fld>
            <a:endParaRPr lang="en-US"/>
          </a:p>
        </p:txBody>
      </p:sp>
    </p:spTree>
    <p:extLst>
      <p:ext uri="{BB962C8B-B14F-4D97-AF65-F5344CB8AC3E}">
        <p14:creationId xmlns:p14="http://schemas.microsoft.com/office/powerpoint/2010/main" val="366610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A66B7-EEAA-4486-AF71-A673736CC2A7}" type="datetimeFigureOut">
              <a:rPr lang="en-US" smtClean="0"/>
              <a:t>05/12/2019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6DB1D-78ED-4205-AA90-0C1AB5D268C2}" type="slidenum">
              <a:rPr lang="en-US" smtClean="0"/>
              <a:t>‹#›</a:t>
            </a:fld>
            <a:endParaRPr lang="en-US"/>
          </a:p>
        </p:txBody>
      </p:sp>
    </p:spTree>
    <p:extLst>
      <p:ext uri="{BB962C8B-B14F-4D97-AF65-F5344CB8AC3E}">
        <p14:creationId xmlns:p14="http://schemas.microsoft.com/office/powerpoint/2010/main" val="4077741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eng.tu.edu.iq/eed/images/Computer_Communication_Networks-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600" dirty="0" smtClean="0"/>
              <a:t>SHRI CHHATRAPATI SHIVAJI COLLEGE ,OMERGA</a:t>
            </a:r>
            <a:br>
              <a:rPr lang="en-US" sz="3600" dirty="0" smtClean="0"/>
            </a:br>
            <a:r>
              <a:rPr lang="en-US" sz="3600" dirty="0" smtClean="0"/>
              <a:t>DEPARTMENT OF COMPUTER SCI. &amp; IT</a:t>
            </a:r>
            <a:endParaRPr lang="en-US" sz="3600" dirty="0"/>
          </a:p>
        </p:txBody>
      </p:sp>
      <p:sp>
        <p:nvSpPr>
          <p:cNvPr id="3" name="Content Placeholder 2"/>
          <p:cNvSpPr>
            <a:spLocks noGrp="1"/>
          </p:cNvSpPr>
          <p:nvPr>
            <p:ph idx="1"/>
          </p:nvPr>
        </p:nvSpPr>
        <p:spPr>
          <a:xfrm>
            <a:off x="838200" y="1825624"/>
            <a:ext cx="10515600" cy="3647127"/>
          </a:xfrm>
        </p:spPr>
        <p:txBody>
          <a:bodyPr>
            <a:normAutofit fontScale="92500" lnSpcReduction="20000"/>
          </a:bodyPr>
          <a:lstStyle/>
          <a:p>
            <a:pPr algn="ctr"/>
            <a:r>
              <a:rPr lang="en-US" sz="2400" b="1" dirty="0" smtClean="0"/>
              <a:t>CSO19 Data Communication and </a:t>
            </a:r>
            <a:r>
              <a:rPr lang="en-US" sz="2400" b="1" dirty="0" smtClean="0"/>
              <a:t>Networking</a:t>
            </a:r>
          </a:p>
          <a:p>
            <a:pPr marL="0" indent="0">
              <a:buNone/>
              <a:defRPr/>
            </a:pPr>
            <a:r>
              <a:rPr lang="en-US" sz="2400" b="1" dirty="0"/>
              <a:t>CSO19 Data Communication and Networking</a:t>
            </a:r>
          </a:p>
          <a:p>
            <a:pPr marL="0" indent="0">
              <a:buNone/>
              <a:defRPr/>
            </a:pPr>
            <a:r>
              <a:rPr lang="en-US" sz="2400" dirty="0"/>
              <a:t>Class: B.Sc</a:t>
            </a:r>
            <a:r>
              <a:rPr lang="en-US" sz="2400" b="1" dirty="0"/>
              <a:t>. VI SEM.</a:t>
            </a:r>
          </a:p>
          <a:p>
            <a:pPr marL="0" indent="0">
              <a:buNone/>
              <a:defRPr/>
            </a:pPr>
            <a:r>
              <a:rPr lang="en-US" sz="2400" b="1" dirty="0"/>
              <a:t>Subject : Computer Sci.(Optional)</a:t>
            </a:r>
          </a:p>
          <a:p>
            <a:pPr algn="ctr">
              <a:defRPr/>
            </a:pPr>
            <a:r>
              <a:rPr lang="en-US" sz="2400" b="1" dirty="0" smtClean="0"/>
              <a:t>Unit-I</a:t>
            </a:r>
            <a:endParaRPr lang="en-US" sz="2400" b="1" dirty="0"/>
          </a:p>
          <a:p>
            <a:pPr algn="ctr"/>
            <a:endParaRPr lang="en-US" sz="2400" b="1" dirty="0" smtClean="0"/>
          </a:p>
          <a:p>
            <a:r>
              <a:rPr lang="en-US" sz="2000" b="1" dirty="0" smtClean="0"/>
              <a:t>Contents</a:t>
            </a:r>
          </a:p>
          <a:p>
            <a:pPr lvl="1"/>
            <a:r>
              <a:rPr lang="en-US" sz="1600" b="1" dirty="0" smtClean="0"/>
              <a:t>Computer Network</a:t>
            </a:r>
          </a:p>
          <a:p>
            <a:pPr lvl="1"/>
            <a:r>
              <a:rPr lang="en-IN" sz="1600" b="1" dirty="0" smtClean="0"/>
              <a:t>Advantages </a:t>
            </a:r>
            <a:r>
              <a:rPr lang="en-IN" sz="1600" b="1" dirty="0"/>
              <a:t>of Computer </a:t>
            </a:r>
            <a:r>
              <a:rPr lang="en-IN" sz="1600" b="1" dirty="0" smtClean="0"/>
              <a:t>Network</a:t>
            </a:r>
          </a:p>
          <a:p>
            <a:pPr lvl="1"/>
            <a:r>
              <a:rPr lang="en-IN" sz="1600" b="1" dirty="0" smtClean="0"/>
              <a:t>Disadvantages </a:t>
            </a:r>
            <a:r>
              <a:rPr lang="en-IN" sz="1600" b="1" dirty="0"/>
              <a:t>of Computer </a:t>
            </a:r>
            <a:r>
              <a:rPr lang="en-IN" sz="1600" b="1" dirty="0" smtClean="0"/>
              <a:t>Network</a:t>
            </a:r>
          </a:p>
          <a:p>
            <a:pPr lvl="1"/>
            <a:r>
              <a:rPr lang="en-IN" sz="1600" b="1" dirty="0" smtClean="0"/>
              <a:t>Application of </a:t>
            </a:r>
            <a:r>
              <a:rPr lang="en-IN" sz="1600" b="1" smtClean="0"/>
              <a:t>Computer Network</a:t>
            </a:r>
            <a:endParaRPr lang="en-US" sz="1600" b="1" dirty="0" smtClean="0"/>
          </a:p>
          <a:p>
            <a:pPr lvl="1"/>
            <a:endParaRPr lang="en-US" sz="1600" b="1" dirty="0" smtClean="0"/>
          </a:p>
          <a:p>
            <a:pPr algn="ctr"/>
            <a:endParaRPr lang="en-US" sz="2000" dirty="0"/>
          </a:p>
        </p:txBody>
      </p:sp>
      <p:sp>
        <p:nvSpPr>
          <p:cNvPr id="4" name="TextBox 3"/>
          <p:cNvSpPr txBox="1"/>
          <p:nvPr/>
        </p:nvSpPr>
        <p:spPr>
          <a:xfrm>
            <a:off x="6946710" y="5472752"/>
            <a:ext cx="5022377" cy="830997"/>
          </a:xfrm>
          <a:prstGeom prst="rect">
            <a:avLst/>
          </a:prstGeom>
          <a:noFill/>
        </p:spPr>
        <p:txBody>
          <a:bodyPr wrap="square" rtlCol="0">
            <a:spAutoFit/>
          </a:bodyPr>
          <a:lstStyle/>
          <a:p>
            <a:r>
              <a:rPr lang="en-US" sz="2400" b="1" dirty="0" smtClean="0"/>
              <a:t>Dr.</a:t>
            </a:r>
            <a:r>
              <a:rPr lang="en-US" sz="2400" b="1" dirty="0"/>
              <a:t> </a:t>
            </a:r>
            <a:r>
              <a:rPr lang="en-US" sz="2400" b="1" dirty="0" err="1"/>
              <a:t>S.S.</a:t>
            </a:r>
            <a:r>
              <a:rPr lang="en-US" sz="2400" b="1" dirty="0" err="1" smtClean="0"/>
              <a:t>Revate</a:t>
            </a:r>
            <a:endParaRPr lang="en-US" sz="2400" b="1" dirty="0" smtClean="0"/>
          </a:p>
          <a:p>
            <a:r>
              <a:rPr lang="en-US" sz="2400" b="1" dirty="0" smtClean="0"/>
              <a:t>Head and Assistant Professor</a:t>
            </a:r>
            <a:endParaRPr lang="en-US" sz="2400" b="1" dirty="0"/>
          </a:p>
        </p:txBody>
      </p:sp>
    </p:spTree>
    <p:extLst>
      <p:ext uri="{BB962C8B-B14F-4D97-AF65-F5344CB8AC3E}">
        <p14:creationId xmlns:p14="http://schemas.microsoft.com/office/powerpoint/2010/main" val="103088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224" y="244689"/>
            <a:ext cx="11850806" cy="4272720"/>
          </a:xfrm>
        </p:spPr>
        <p:txBody>
          <a:bodyPr>
            <a:normAutofit/>
          </a:bodyPr>
          <a:lstStyle/>
          <a:p>
            <a:pPr algn="l"/>
            <a:r>
              <a:rPr lang="en-IN" sz="2800" b="1" dirty="0" smtClean="0"/>
              <a:t>Computer Network :</a:t>
            </a:r>
          </a:p>
          <a:p>
            <a:pPr algn="just"/>
            <a:r>
              <a:rPr lang="en-US" dirty="0" smtClean="0"/>
              <a:t>Definition  : A </a:t>
            </a:r>
            <a:r>
              <a:rPr lang="en-US" dirty="0"/>
              <a:t>collection of autonomous computers interconnected by a single technology. </a:t>
            </a:r>
          </a:p>
          <a:p>
            <a:pPr algn="just"/>
            <a:r>
              <a:rPr lang="en-US" dirty="0"/>
              <a:t>Two computers are said to be interconnected if they are able to exchange information. The </a:t>
            </a:r>
            <a:r>
              <a:rPr lang="en-US" dirty="0" smtClean="0"/>
              <a:t>connection </a:t>
            </a:r>
            <a:r>
              <a:rPr lang="en-US" dirty="0"/>
              <a:t>can be via a copper wire; fiber optics, microwaves, infrared, and communication </a:t>
            </a:r>
            <a:r>
              <a:rPr lang="en-US" dirty="0" smtClean="0"/>
              <a:t>satellites </a:t>
            </a:r>
            <a:r>
              <a:rPr lang="en-US" dirty="0"/>
              <a:t>can also be used</a:t>
            </a:r>
          </a:p>
          <a:p>
            <a:pPr algn="l"/>
            <a:r>
              <a:rPr lang="en-US" dirty="0" smtClean="0"/>
              <a:t>A computer network is a set of computers connected together for the purpose of sharing resources.</a:t>
            </a:r>
          </a:p>
          <a:p>
            <a:pPr algn="l"/>
            <a:r>
              <a:rPr lang="en-US" dirty="0" smtClean="0"/>
              <a:t>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77" y="3021984"/>
            <a:ext cx="3810000" cy="2990850"/>
          </a:xfrm>
          <a:prstGeom prst="rect">
            <a:avLst/>
          </a:prstGeom>
        </p:spPr>
      </p:pic>
    </p:spTree>
    <p:extLst>
      <p:ext uri="{BB962C8B-B14F-4D97-AF65-F5344CB8AC3E}">
        <p14:creationId xmlns:p14="http://schemas.microsoft.com/office/powerpoint/2010/main" val="350591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 y="150126"/>
            <a:ext cx="10515600" cy="682388"/>
          </a:xfrm>
        </p:spPr>
        <p:txBody>
          <a:bodyPr>
            <a:noAutofit/>
          </a:bodyPr>
          <a:lstStyle/>
          <a:p>
            <a:r>
              <a:rPr lang="en-IN" sz="2800" b="1" dirty="0" smtClean="0"/>
              <a:t>Advantage of Computer Network :</a:t>
            </a:r>
            <a:br>
              <a:rPr lang="en-IN" sz="2800" b="1" dirty="0" smtClean="0"/>
            </a:br>
            <a:endParaRPr lang="en-US" sz="2800" dirty="0"/>
          </a:p>
        </p:txBody>
      </p:sp>
      <p:sp>
        <p:nvSpPr>
          <p:cNvPr id="3" name="Content Placeholder 2"/>
          <p:cNvSpPr>
            <a:spLocks noGrp="1"/>
          </p:cNvSpPr>
          <p:nvPr>
            <p:ph idx="1"/>
          </p:nvPr>
        </p:nvSpPr>
        <p:spPr>
          <a:xfrm>
            <a:off x="95534" y="728219"/>
            <a:ext cx="11940654" cy="5735235"/>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1.Easy </a:t>
            </a:r>
            <a:r>
              <a:rPr lang="en-US" sz="2400" dirty="0">
                <a:latin typeface="Times New Roman" panose="02020603050405020304" pitchFamily="18" charset="0"/>
                <a:cs typeface="Times New Roman" panose="02020603050405020304" pitchFamily="18" charset="0"/>
              </a:rPr>
              <a:t>Communication</a:t>
            </a:r>
          </a:p>
          <a:p>
            <a:pPr marL="0" indent="0" algn="just">
              <a:buNone/>
            </a:pPr>
            <a:r>
              <a:rPr lang="en-US" sz="2400" dirty="0" smtClean="0">
                <a:latin typeface="Times New Roman" panose="02020603050405020304" pitchFamily="18" charset="0"/>
                <a:cs typeface="Times New Roman" panose="02020603050405020304" pitchFamily="18" charset="0"/>
              </a:rPr>
              <a:t>Communication among people in the business can easily communicate within a computer network. </a:t>
            </a:r>
          </a:p>
          <a:p>
            <a:pPr marL="0" indent="0" algn="just">
              <a:buNone/>
            </a:pPr>
            <a:r>
              <a:rPr lang="en-IN" sz="2400" dirty="0" smtClean="0">
                <a:latin typeface="Times New Roman" panose="02020603050405020304" pitchFamily="18" charset="0"/>
                <a:cs typeface="Times New Roman" panose="02020603050405020304" pitchFamily="18" charset="0"/>
              </a:rPr>
              <a:t>2. Resource Sharing</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Computer network also allows the user to share resources such as printers and faxes. Printer can be installed on one computer and can be accessed by other users in a network. </a:t>
            </a:r>
          </a:p>
          <a:p>
            <a:pPr marL="0" indent="0" algn="just">
              <a:buNone/>
            </a:pPr>
            <a:r>
              <a:rPr lang="en-IN"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Personal </a:t>
            </a:r>
            <a:r>
              <a:rPr lang="en-US" sz="2400" dirty="0" smtClean="0">
                <a:latin typeface="Times New Roman" panose="02020603050405020304" pitchFamily="18" charset="0"/>
                <a:cs typeface="Times New Roman" panose="02020603050405020304" pitchFamily="18" charset="0"/>
              </a:rPr>
              <a:t>communication :</a:t>
            </a:r>
          </a:p>
          <a:p>
            <a:pPr marL="0" indent="0" algn="just">
              <a:buNone/>
            </a:pPr>
            <a:r>
              <a:rPr lang="en-US" sz="2400" dirty="0" smtClean="0">
                <a:latin typeface="Times New Roman" panose="02020603050405020304" pitchFamily="18" charset="0"/>
                <a:cs typeface="Times New Roman" panose="02020603050405020304" pitchFamily="18" charset="0"/>
              </a:rPr>
              <a:t>Email Instantaneous communication e.g.. Email</a:t>
            </a:r>
          </a:p>
          <a:p>
            <a:pPr marL="0" indent="0" algn="just">
              <a:buNone/>
            </a:pPr>
            <a:r>
              <a:rPr lang="en-IN" sz="2400" dirty="0" smtClean="0">
                <a:latin typeface="Times New Roman" panose="02020603050405020304" pitchFamily="18" charset="0"/>
                <a:cs typeface="Times New Roman" panose="02020603050405020304" pitchFamily="18" charset="0"/>
              </a:rPr>
              <a:t>4. </a:t>
            </a:r>
            <a:r>
              <a:rPr lang="en-US" sz="2400" dirty="0" smtClean="0">
                <a:latin typeface="Times New Roman" panose="02020603050405020304" pitchFamily="18" charset="0"/>
                <a:cs typeface="Times New Roman" panose="02020603050405020304" pitchFamily="18" charset="0"/>
              </a:rPr>
              <a:t>Conferencing : </a:t>
            </a:r>
          </a:p>
          <a:p>
            <a:pPr marL="0" indent="0" algn="just">
              <a:buNone/>
            </a:pPr>
            <a:r>
              <a:rPr lang="en-US" sz="2400" dirty="0" smtClean="0">
                <a:latin typeface="Times New Roman" panose="02020603050405020304" pitchFamily="18" charset="0"/>
                <a:cs typeface="Times New Roman" panose="02020603050405020304" pitchFamily="18" charset="0"/>
              </a:rPr>
              <a:t>Tele conferencing, Video conferencing</a:t>
            </a:r>
          </a:p>
          <a:p>
            <a:pPr marL="0" lvl="0" indent="0" algn="just" eaLnBrk="0" fontAlgn="base" hangingPunct="0">
              <a:lnSpc>
                <a:spcPct val="100000"/>
              </a:lnSpc>
              <a:spcBef>
                <a:spcPct val="0"/>
              </a:spcBef>
              <a:spcAft>
                <a:spcPct val="0"/>
              </a:spcAft>
              <a:buNone/>
            </a:pPr>
            <a:r>
              <a:rPr lang="en-IN" sz="2400" dirty="0">
                <a:latin typeface="Times New Roman" panose="02020603050405020304" pitchFamily="18" charset="0"/>
                <a:cs typeface="Times New Roman" panose="02020603050405020304" pitchFamily="18" charset="0"/>
              </a:rPr>
              <a:t>5</a:t>
            </a:r>
            <a:r>
              <a:rPr lang="en-IN" sz="2400" dirty="0" smtClean="0">
                <a:latin typeface="Times New Roman" panose="02020603050405020304" pitchFamily="18" charset="0"/>
                <a:cs typeface="Times New Roman" panose="02020603050405020304" pitchFamily="18" charset="0"/>
              </a:rPr>
              <a:t>. User </a:t>
            </a:r>
            <a:r>
              <a:rPr lang="en-US" sz="2400" dirty="0" smtClean="0">
                <a:latin typeface="Times New Roman" panose="02020603050405020304" pitchFamily="18" charset="0"/>
                <a:cs typeface="Times New Roman" panose="02020603050405020304" pitchFamily="18" charset="0"/>
              </a:rPr>
              <a:t> access </a:t>
            </a:r>
            <a:r>
              <a:rPr lang="en-US" sz="2400" dirty="0">
                <a:latin typeface="Times New Roman" panose="02020603050405020304" pitchFamily="18" charset="0"/>
                <a:cs typeface="Times New Roman" panose="02020603050405020304" pitchFamily="18" charset="0"/>
              </a:rPr>
              <a:t>control. </a:t>
            </a:r>
            <a:endParaRPr lang="en-US" sz="2400" dirty="0" smtClean="0">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lang="en-US" sz="2400" dirty="0" smtClean="0">
                <a:latin typeface="Times New Roman" panose="02020603050405020304" pitchFamily="18" charset="0"/>
                <a:cs typeface="Times New Roman" panose="02020603050405020304" pitchFamily="18" charset="0"/>
              </a:rPr>
              <a:t>Modern </a:t>
            </a:r>
            <a:r>
              <a:rPr lang="en-US" sz="2400" dirty="0">
                <a:latin typeface="Times New Roman" panose="02020603050405020304" pitchFamily="18" charset="0"/>
                <a:cs typeface="Times New Roman" panose="02020603050405020304" pitchFamily="18" charset="0"/>
              </a:rPr>
              <a:t>networks almost always have one or more servers which allows centralized management for users and for network resources to which they have access. </a:t>
            </a:r>
          </a:p>
          <a:p>
            <a:pPr marL="0" indent="0" algn="just">
              <a:buNone/>
            </a:pPr>
            <a:endParaRPr lang="en-IN"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dirty="0" smtClean="0"/>
          </a:p>
          <a:p>
            <a:pPr marL="0" indent="0" algn="just">
              <a:buNone/>
            </a:pPr>
            <a:endParaRPr lang="en-US" dirty="0" smtClean="0"/>
          </a:p>
          <a:p>
            <a:pPr marL="0" indent="0" algn="just">
              <a:buNone/>
            </a:pPr>
            <a:endParaRPr lang="en-US" dirty="0"/>
          </a:p>
        </p:txBody>
      </p:sp>
      <p:sp>
        <p:nvSpPr>
          <p:cNvPr id="5" name="Rectangle 2"/>
          <p:cNvSpPr>
            <a:spLocks noChangeArrowheads="1"/>
          </p:cNvSpPr>
          <p:nvPr/>
        </p:nvSpPr>
        <p:spPr bwMode="auto">
          <a:xfrm>
            <a:off x="-1" y="-323166"/>
            <a:ext cx="138442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2742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557056"/>
            <a:ext cx="11941175"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rPr>
              <a:t>Disadvantages of Computer Networking</a:t>
            </a:r>
          </a:p>
          <a:p>
            <a:pPr marL="0" marR="0" lvl="0" indent="0" defTabSz="914400" rtl="0" eaLnBrk="0" fontAlgn="base" latinLnBrk="0" hangingPunct="0">
              <a:lnSpc>
                <a:spcPct val="15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 Security Concerns</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Since all computers are linked, the entire network can be put at risk if even just one person comes across a virus or malware application. This can greatly impact the security of sensitive information that pertains to your business. </a:t>
            </a:r>
          </a:p>
          <a:p>
            <a:pPr marL="0" marR="0" lvl="0" indent="0" defTabSz="914400" rtl="0" eaLnBrk="0" fontAlgn="base" latinLnBrk="0" hangingPunct="0">
              <a:lnSpc>
                <a:spcPct val="15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 Small Issues Cause Big Problems</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If there is a problem anywhere in the network, than the entire network is shut down. This could greatly effect productivity because if a single computer is down, then everyone’s ability to work is down as well. </a:t>
            </a:r>
          </a:p>
          <a:p>
            <a:pPr marL="0" marR="0" lvl="0" indent="0" defTabSz="914400" rtl="0" eaLnBrk="0" fontAlgn="base" latinLnBrk="0" hangingPunct="0">
              <a:lnSpc>
                <a:spcPct val="15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 Requires A Skilled Manager</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There are many different things that a person must know about in order to effectively run, manage, and maintain a computer network. This often requires the hiring of an outside person to help keep up with any issue that may occur. </a:t>
            </a:r>
          </a:p>
          <a:p>
            <a:pPr marL="0" marR="0" lvl="0" indent="0" defTabSz="914400" rtl="0" eaLnBrk="0" fontAlgn="base" latinLnBrk="0" hangingPunct="0">
              <a:lnSpc>
                <a:spcPct val="15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32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3323"/>
            <a:ext cx="11723427" cy="7294305"/>
          </a:xfrm>
          <a:prstGeom prst="rect">
            <a:avLst/>
          </a:prstGeom>
        </p:spPr>
        <p:txBody>
          <a:bodyPr wrap="square">
            <a:spAutoFit/>
          </a:bodyPr>
          <a:lstStyle/>
          <a:p>
            <a:pPr lvl="0" eaLnBrk="0" fontAlgn="base" hangingPunct="0">
              <a:spcBef>
                <a:spcPct val="0"/>
              </a:spcBef>
              <a:spcAft>
                <a:spcPct val="0"/>
              </a:spcAft>
            </a:pPr>
            <a:r>
              <a:rPr lang="en-US" b="1" dirty="0" smtClean="0">
                <a:latin typeface="Arial" panose="020B0604020202020204" pitchFamily="34" charset="0"/>
              </a:rPr>
              <a:t>Applications  </a:t>
            </a:r>
            <a:r>
              <a:rPr lang="en-US" b="1" dirty="0">
                <a:latin typeface="Arial" panose="020B0604020202020204" pitchFamily="34" charset="0"/>
              </a:rPr>
              <a:t>of Computer Networking</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a:t>
            </a:r>
            <a:r>
              <a:rPr lang="en-US" b="1" dirty="0"/>
              <a:t>Resource Sharing:</a:t>
            </a:r>
          </a:p>
          <a:p>
            <a:r>
              <a:rPr lang="en-US" dirty="0"/>
              <a:t>The goal is to make all programs, </a:t>
            </a:r>
            <a:r>
              <a:rPr lang="en-US" dirty="0" smtClean="0"/>
              <a:t>equipment's(like </a:t>
            </a:r>
            <a:r>
              <a:rPr lang="en-US" dirty="0"/>
              <a:t>printers </a:t>
            </a:r>
            <a:r>
              <a:rPr lang="en-US" dirty="0" err="1"/>
              <a:t>etc</a:t>
            </a:r>
            <a:r>
              <a:rPr lang="en-US" dirty="0"/>
              <a:t>), and especially data, available to anyone on the network without regard to the physical location of the resource and the user.</a:t>
            </a:r>
          </a:p>
          <a:p>
            <a:r>
              <a:rPr lang="en-US" b="1" dirty="0" smtClean="0">
                <a:latin typeface="Times New Roman" panose="02020603050405020304" pitchFamily="18" charset="0"/>
                <a:cs typeface="Times New Roman" panose="02020603050405020304" pitchFamily="18" charset="0"/>
              </a:rPr>
              <a:t>2. </a:t>
            </a:r>
            <a:r>
              <a:rPr lang="en-US" b="1" dirty="0" smtClean="0"/>
              <a:t>Communication </a:t>
            </a:r>
            <a:r>
              <a:rPr lang="en-US" b="1" dirty="0"/>
              <a:t>Medium:</a:t>
            </a:r>
          </a:p>
          <a:p>
            <a:r>
              <a:rPr lang="en-US" dirty="0"/>
              <a:t>A computer network can provide a powerful communication medium among employees. Virtually every company that has two or more computers now has e-mail (electronic mail), which employees generally use for a great deal of daily communication</a:t>
            </a:r>
          </a:p>
          <a:p>
            <a:r>
              <a:rPr lang="en-US" b="1" dirty="0" smtClean="0">
                <a:latin typeface="Times New Roman" panose="02020603050405020304" pitchFamily="18" charset="0"/>
                <a:cs typeface="Times New Roman" panose="02020603050405020304" pitchFamily="18" charset="0"/>
              </a:rPr>
              <a:t>3</a:t>
            </a:r>
            <a:r>
              <a:rPr lang="en-US" b="1" dirty="0">
                <a:latin typeface="Times New Roman" panose="02020603050405020304" pitchFamily="18" charset="0"/>
                <a:cs typeface="Times New Roman" panose="02020603050405020304" pitchFamily="18" charset="0"/>
              </a:rPr>
              <a:t>. </a:t>
            </a:r>
            <a:r>
              <a:rPr lang="en-US" b="1" dirty="0" smtClean="0"/>
              <a:t>E -Commerce</a:t>
            </a:r>
            <a:r>
              <a:rPr lang="en-US" b="1" dirty="0"/>
              <a:t>:</a:t>
            </a:r>
          </a:p>
          <a:p>
            <a:r>
              <a:rPr lang="en-US" dirty="0"/>
              <a:t>A goal that is starting to become more important in businesses is doing business with consumers over the Internet. Airlines, bookstores and music vendors have discovered that many customers like the convenience of shopping from home</a:t>
            </a:r>
            <a:r>
              <a:rPr lang="en-US" dirty="0" smtClean="0"/>
              <a:t>.</a:t>
            </a:r>
          </a:p>
          <a:p>
            <a:r>
              <a:rPr lang="en-US" b="1" dirty="0" smtClean="0"/>
              <a:t>4) </a:t>
            </a:r>
            <a:r>
              <a:rPr lang="en-US" b="1" dirty="0"/>
              <a:t>Data Sharing</a:t>
            </a:r>
          </a:p>
          <a:p>
            <a:r>
              <a:rPr lang="en-US" dirty="0"/>
              <a:t>It is the capability of sharing data with multiple users over the network. In order to share the data among multiple users, it is generally stored on servers. Different applications can therefore access the data from these servers easily. A special software locking mechanism is maintained over the network, so as to prevent multiple users from modifying the data. The sharing of data among the multiple users in an interactive way is known as data conferencing.</a:t>
            </a:r>
          </a:p>
          <a:p>
            <a:r>
              <a:rPr lang="en-US" b="1" dirty="0" smtClean="0"/>
              <a:t>5) </a:t>
            </a:r>
            <a:r>
              <a:rPr lang="en-US" b="1" dirty="0"/>
              <a:t>Remote Data Access</a:t>
            </a:r>
          </a:p>
          <a:p>
            <a:r>
              <a:rPr lang="en-US" dirty="0"/>
              <a:t>Remote data access is the process of accessing the data from remote location in an efficient way. Different software programs are used to provide an interface to the end users for accessing the data remotely.</a:t>
            </a:r>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03738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http://ceng.tu.edu.iq/eed/images/Computer_Communication_Networks-1.pdf</a:t>
            </a:r>
            <a:endParaRPr lang="en-US" dirty="0" smtClean="0"/>
          </a:p>
          <a:p>
            <a:r>
              <a:rPr lang="en-US" dirty="0" smtClean="0"/>
              <a:t>https://navajocodetalkers.org/9-advantages-and-disadvantages-of-computer-networking/</a:t>
            </a:r>
          </a:p>
          <a:p>
            <a:endParaRPr lang="en-US" dirty="0"/>
          </a:p>
        </p:txBody>
      </p:sp>
    </p:spTree>
    <p:extLst>
      <p:ext uri="{BB962C8B-B14F-4D97-AF65-F5344CB8AC3E}">
        <p14:creationId xmlns:p14="http://schemas.microsoft.com/office/powerpoint/2010/main" val="602780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514</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SHRI CHHATRAPATI SHIVAJI COLLEGE ,OMERGA DEPARTMENT OF COMPUTER SCI. &amp; IT</vt:lpstr>
      <vt:lpstr>PowerPoint Presentation</vt:lpstr>
      <vt:lpstr>Advantage of Computer Network : </vt:lpstr>
      <vt:lpstr>PowerPoint Presentation</vt:lpstr>
      <vt:lpstr>PowerPoint Presentation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13</cp:revision>
  <dcterms:created xsi:type="dcterms:W3CDTF">2018-12-11T07:33:35Z</dcterms:created>
  <dcterms:modified xsi:type="dcterms:W3CDTF">2019-12-05T16:16:06Z</dcterms:modified>
</cp:coreProperties>
</file>