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5"/>
  </p:notesMasterIdLst>
  <p:handoutMasterIdLst>
    <p:handoutMasterId r:id="rId36"/>
  </p:handoutMasterIdLst>
  <p:sldIdLst>
    <p:sldId id="285" r:id="rId2"/>
    <p:sldId id="286" r:id="rId3"/>
    <p:sldId id="287" r:id="rId4"/>
    <p:sldId id="288" r:id="rId5"/>
    <p:sldId id="289" r:id="rId6"/>
    <p:sldId id="290" r:id="rId7"/>
    <p:sldId id="291" r:id="rId8"/>
    <p:sldId id="292" r:id="rId9"/>
    <p:sldId id="293" r:id="rId10"/>
    <p:sldId id="295" r:id="rId11"/>
    <p:sldId id="296" r:id="rId12"/>
    <p:sldId id="297" r:id="rId13"/>
    <p:sldId id="298" r:id="rId14"/>
    <p:sldId id="299" r:id="rId15"/>
    <p:sldId id="300" r:id="rId16"/>
    <p:sldId id="301" r:id="rId17"/>
    <p:sldId id="302" r:id="rId18"/>
    <p:sldId id="304" r:id="rId19"/>
    <p:sldId id="303" r:id="rId20"/>
    <p:sldId id="305" r:id="rId21"/>
    <p:sldId id="306" r:id="rId22"/>
    <p:sldId id="307" r:id="rId23"/>
    <p:sldId id="308" r:id="rId24"/>
    <p:sldId id="309" r:id="rId25"/>
    <p:sldId id="310" r:id="rId26"/>
    <p:sldId id="311" r:id="rId27"/>
    <p:sldId id="312" r:id="rId28"/>
    <p:sldId id="313" r:id="rId29"/>
    <p:sldId id="316" r:id="rId30"/>
    <p:sldId id="317" r:id="rId31"/>
    <p:sldId id="318" r:id="rId32"/>
    <p:sldId id="314" r:id="rId33"/>
    <p:sldId id="294"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p:scale>
          <a:sx n="50" d="100"/>
          <a:sy n="50" d="100"/>
        </p:scale>
        <p:origin x="-1500" y="-594"/>
      </p:cViewPr>
      <p:guideLst>
        <p:guide orient="horz" pos="2160"/>
        <p:guide pos="3840"/>
      </p:guideLst>
    </p:cSldViewPr>
  </p:slideViewPr>
  <p:notesTextViewPr>
    <p:cViewPr>
      <p:scale>
        <a:sx n="1" d="1"/>
        <a:sy n="1" d="1"/>
      </p:scale>
      <p:origin x="0" y="0"/>
    </p:cViewPr>
  </p:notesTextViewPr>
  <p:sorterViewPr>
    <p:cViewPr>
      <p:scale>
        <a:sx n="66" d="100"/>
        <a:sy n="66" d="100"/>
      </p:scale>
      <p:origin x="0" y="577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C3BCBD6-3204-454A-8BDE-328CAB6A5CC0}" type="datetimeFigureOut">
              <a:rPr lang="en-US" smtClean="0"/>
              <a:pPr/>
              <a:t>1/21/2019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4794B36-94A2-4AF5-A676-5324A019616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57"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58"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59"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60"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61"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62"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630"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1048631"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048632" name="Date Placeholder 3"/>
          <p:cNvSpPr>
            <a:spLocks noGrp="1"/>
          </p:cNvSpPr>
          <p:nvPr>
            <p:ph type="dt" sz="half" idx="10"/>
          </p:nvPr>
        </p:nvSpPr>
        <p:spPr/>
        <p:txBody>
          <a:bodyPr/>
          <a:lstStyle/>
          <a:p>
            <a:fld id="{4DF69B2B-A1CC-4D3D-AF33-3C421B317384}" type="datetimeFigureOut">
              <a:rPr lang="en-US" smtClean="0"/>
              <a:pPr/>
              <a:t>1/21/2019</a:t>
            </a:fld>
            <a:endParaRPr lang="en-US"/>
          </a:p>
        </p:txBody>
      </p:sp>
      <p:sp>
        <p:nvSpPr>
          <p:cNvPr id="1048633" name="Footer Placeholder 4"/>
          <p:cNvSpPr>
            <a:spLocks noGrp="1"/>
          </p:cNvSpPr>
          <p:nvPr>
            <p:ph type="ftr" sz="quarter" idx="11"/>
          </p:nvPr>
        </p:nvSpPr>
        <p:spPr/>
        <p:txBody>
          <a:bodyPr/>
          <a:lstStyle/>
          <a:p>
            <a:endParaRPr lang="en-US"/>
          </a:p>
        </p:txBody>
      </p:sp>
      <p:sp>
        <p:nvSpPr>
          <p:cNvPr id="1048634" name="Slide Number Placeholder 5"/>
          <p:cNvSpPr>
            <a:spLocks noGrp="1"/>
          </p:cNvSpPr>
          <p:nvPr>
            <p:ph type="sldNum" sz="quarter" idx="12"/>
          </p:nvPr>
        </p:nvSpPr>
        <p:spPr/>
        <p:txBody>
          <a:bodyPr/>
          <a:lstStyle/>
          <a:p>
            <a:fld id="{4579B7B6-B6F2-48C8-A03C-202EBD41352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46" name="Title 1"/>
          <p:cNvSpPr>
            <a:spLocks noGrp="1"/>
          </p:cNvSpPr>
          <p:nvPr>
            <p:ph type="title"/>
          </p:nvPr>
        </p:nvSpPr>
        <p:spPr/>
        <p:txBody>
          <a:bodyPr/>
          <a:lstStyle/>
          <a:p>
            <a:r>
              <a:rPr lang="en-US" smtClean="0"/>
              <a:t>Click to edit Master title style</a:t>
            </a:r>
            <a:endParaRPr lang="en-US"/>
          </a:p>
        </p:txBody>
      </p:sp>
      <p:sp>
        <p:nvSpPr>
          <p:cNvPr id="1048647"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48" name="Date Placeholder 3"/>
          <p:cNvSpPr>
            <a:spLocks noGrp="1"/>
          </p:cNvSpPr>
          <p:nvPr>
            <p:ph type="dt" sz="half" idx="10"/>
          </p:nvPr>
        </p:nvSpPr>
        <p:spPr/>
        <p:txBody>
          <a:bodyPr/>
          <a:lstStyle/>
          <a:p>
            <a:fld id="{4DF69B2B-A1CC-4D3D-AF33-3C421B317384}" type="datetimeFigureOut">
              <a:rPr lang="en-US" smtClean="0"/>
              <a:pPr/>
              <a:t>1/21/2019</a:t>
            </a:fld>
            <a:endParaRPr lang="en-US"/>
          </a:p>
        </p:txBody>
      </p:sp>
      <p:sp>
        <p:nvSpPr>
          <p:cNvPr id="1048649" name="Footer Placeholder 4"/>
          <p:cNvSpPr>
            <a:spLocks noGrp="1"/>
          </p:cNvSpPr>
          <p:nvPr>
            <p:ph type="ftr" sz="quarter" idx="11"/>
          </p:nvPr>
        </p:nvSpPr>
        <p:spPr/>
        <p:txBody>
          <a:bodyPr/>
          <a:lstStyle/>
          <a:p>
            <a:endParaRPr lang="en-US"/>
          </a:p>
        </p:txBody>
      </p:sp>
      <p:sp>
        <p:nvSpPr>
          <p:cNvPr id="1048650" name="Slide Number Placeholder 5"/>
          <p:cNvSpPr>
            <a:spLocks noGrp="1"/>
          </p:cNvSpPr>
          <p:nvPr>
            <p:ph type="sldNum" sz="quarter" idx="12"/>
          </p:nvPr>
        </p:nvSpPr>
        <p:spPr/>
        <p:txBody>
          <a:bodyPr/>
          <a:lstStyle/>
          <a:p>
            <a:fld id="{4579B7B6-B6F2-48C8-A03C-202EBD41352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25"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1048626"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7" name="Date Placeholder 3"/>
          <p:cNvSpPr>
            <a:spLocks noGrp="1"/>
          </p:cNvSpPr>
          <p:nvPr>
            <p:ph type="dt" sz="half" idx="10"/>
          </p:nvPr>
        </p:nvSpPr>
        <p:spPr/>
        <p:txBody>
          <a:bodyPr/>
          <a:lstStyle/>
          <a:p>
            <a:fld id="{4DF69B2B-A1CC-4D3D-AF33-3C421B317384}" type="datetimeFigureOut">
              <a:rPr lang="en-US" smtClean="0"/>
              <a:pPr/>
              <a:t>1/21/2019</a:t>
            </a:fld>
            <a:endParaRPr lang="en-US"/>
          </a:p>
        </p:txBody>
      </p:sp>
      <p:sp>
        <p:nvSpPr>
          <p:cNvPr id="1048628" name="Footer Placeholder 4"/>
          <p:cNvSpPr>
            <a:spLocks noGrp="1"/>
          </p:cNvSpPr>
          <p:nvPr>
            <p:ph type="ftr" sz="quarter" idx="11"/>
          </p:nvPr>
        </p:nvSpPr>
        <p:spPr/>
        <p:txBody>
          <a:bodyPr/>
          <a:lstStyle/>
          <a:p>
            <a:endParaRPr lang="en-US"/>
          </a:p>
        </p:txBody>
      </p:sp>
      <p:sp>
        <p:nvSpPr>
          <p:cNvPr id="1048629" name="Slide Number Placeholder 5"/>
          <p:cNvSpPr>
            <a:spLocks noGrp="1"/>
          </p:cNvSpPr>
          <p:nvPr>
            <p:ph type="sldNum" sz="quarter" idx="12"/>
          </p:nvPr>
        </p:nvSpPr>
        <p:spPr/>
        <p:txBody>
          <a:bodyPr/>
          <a:lstStyle/>
          <a:p>
            <a:fld id="{4579B7B6-B6F2-48C8-A03C-202EBD41352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608" name="Title 1"/>
          <p:cNvSpPr>
            <a:spLocks noGrp="1"/>
          </p:cNvSpPr>
          <p:nvPr>
            <p:ph type="title"/>
          </p:nvPr>
        </p:nvSpPr>
        <p:spPr/>
        <p:txBody>
          <a:bodyPr/>
          <a:lstStyle/>
          <a:p>
            <a:r>
              <a:rPr lang="en-US" smtClean="0"/>
              <a:t>Click to edit Master title style</a:t>
            </a:r>
            <a:endParaRPr lang="en-US"/>
          </a:p>
        </p:txBody>
      </p:sp>
      <p:sp>
        <p:nvSpPr>
          <p:cNvPr id="1048609"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10" name="Date Placeholder 3"/>
          <p:cNvSpPr>
            <a:spLocks noGrp="1"/>
          </p:cNvSpPr>
          <p:nvPr>
            <p:ph type="dt" sz="half" idx="10"/>
          </p:nvPr>
        </p:nvSpPr>
        <p:spPr/>
        <p:txBody>
          <a:bodyPr/>
          <a:lstStyle/>
          <a:p>
            <a:fld id="{4DF69B2B-A1CC-4D3D-AF33-3C421B317384}" type="datetimeFigureOut">
              <a:rPr lang="en-US" smtClean="0"/>
              <a:pPr/>
              <a:t>1/21/2019</a:t>
            </a:fld>
            <a:endParaRPr lang="en-US"/>
          </a:p>
        </p:txBody>
      </p:sp>
      <p:sp>
        <p:nvSpPr>
          <p:cNvPr id="1048611" name="Footer Placeholder 4"/>
          <p:cNvSpPr>
            <a:spLocks noGrp="1"/>
          </p:cNvSpPr>
          <p:nvPr>
            <p:ph type="ftr" sz="quarter" idx="11"/>
          </p:nvPr>
        </p:nvSpPr>
        <p:spPr/>
        <p:txBody>
          <a:bodyPr/>
          <a:lstStyle/>
          <a:p>
            <a:endParaRPr lang="en-US"/>
          </a:p>
        </p:txBody>
      </p:sp>
      <p:sp>
        <p:nvSpPr>
          <p:cNvPr id="1048612" name="Slide Number Placeholder 5"/>
          <p:cNvSpPr>
            <a:spLocks noGrp="1"/>
          </p:cNvSpPr>
          <p:nvPr>
            <p:ph type="sldNum" sz="quarter" idx="12"/>
          </p:nvPr>
        </p:nvSpPr>
        <p:spPr/>
        <p:txBody>
          <a:bodyPr/>
          <a:lstStyle/>
          <a:p>
            <a:fld id="{4579B7B6-B6F2-48C8-A03C-202EBD41352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41"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1048642"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1048643" name="Date Placeholder 3"/>
          <p:cNvSpPr>
            <a:spLocks noGrp="1"/>
          </p:cNvSpPr>
          <p:nvPr>
            <p:ph type="dt" sz="half" idx="10"/>
          </p:nvPr>
        </p:nvSpPr>
        <p:spPr/>
        <p:txBody>
          <a:bodyPr/>
          <a:lstStyle/>
          <a:p>
            <a:fld id="{4DF69B2B-A1CC-4D3D-AF33-3C421B317384}" type="datetimeFigureOut">
              <a:rPr lang="en-US" smtClean="0"/>
              <a:pPr/>
              <a:t>1/21/2019</a:t>
            </a:fld>
            <a:endParaRPr lang="en-US"/>
          </a:p>
        </p:txBody>
      </p:sp>
      <p:sp>
        <p:nvSpPr>
          <p:cNvPr id="1048644" name="Footer Placeholder 4"/>
          <p:cNvSpPr>
            <a:spLocks noGrp="1"/>
          </p:cNvSpPr>
          <p:nvPr>
            <p:ph type="ftr" sz="quarter" idx="11"/>
          </p:nvPr>
        </p:nvSpPr>
        <p:spPr/>
        <p:txBody>
          <a:bodyPr/>
          <a:lstStyle/>
          <a:p>
            <a:endParaRPr lang="en-US"/>
          </a:p>
        </p:txBody>
      </p:sp>
      <p:sp>
        <p:nvSpPr>
          <p:cNvPr id="1048645" name="Slide Number Placeholder 5"/>
          <p:cNvSpPr>
            <a:spLocks noGrp="1"/>
          </p:cNvSpPr>
          <p:nvPr>
            <p:ph type="sldNum" sz="quarter" idx="12"/>
          </p:nvPr>
        </p:nvSpPr>
        <p:spPr/>
        <p:txBody>
          <a:bodyPr/>
          <a:lstStyle/>
          <a:p>
            <a:fld id="{4579B7B6-B6F2-48C8-A03C-202EBD41352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02" name="Title 1"/>
          <p:cNvSpPr>
            <a:spLocks noGrp="1"/>
          </p:cNvSpPr>
          <p:nvPr>
            <p:ph type="title"/>
          </p:nvPr>
        </p:nvSpPr>
        <p:spPr/>
        <p:txBody>
          <a:bodyPr/>
          <a:lstStyle/>
          <a:p>
            <a:r>
              <a:rPr lang="en-US" smtClean="0"/>
              <a:t>Click to edit Master title style</a:t>
            </a:r>
            <a:endParaRPr lang="en-US"/>
          </a:p>
        </p:txBody>
      </p:sp>
      <p:sp>
        <p:nvSpPr>
          <p:cNvPr id="104860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0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05" name="Date Placeholder 4"/>
          <p:cNvSpPr>
            <a:spLocks noGrp="1"/>
          </p:cNvSpPr>
          <p:nvPr>
            <p:ph type="dt" sz="half" idx="10"/>
          </p:nvPr>
        </p:nvSpPr>
        <p:spPr/>
        <p:txBody>
          <a:bodyPr/>
          <a:lstStyle/>
          <a:p>
            <a:fld id="{4DF69B2B-A1CC-4D3D-AF33-3C421B317384}" type="datetimeFigureOut">
              <a:rPr lang="en-US" smtClean="0"/>
              <a:pPr/>
              <a:t>1/21/2019</a:t>
            </a:fld>
            <a:endParaRPr lang="en-US"/>
          </a:p>
        </p:txBody>
      </p:sp>
      <p:sp>
        <p:nvSpPr>
          <p:cNvPr id="1048606" name="Footer Placeholder 5"/>
          <p:cNvSpPr>
            <a:spLocks noGrp="1"/>
          </p:cNvSpPr>
          <p:nvPr>
            <p:ph type="ftr" sz="quarter" idx="11"/>
          </p:nvPr>
        </p:nvSpPr>
        <p:spPr/>
        <p:txBody>
          <a:bodyPr/>
          <a:lstStyle/>
          <a:p>
            <a:endParaRPr lang="en-US"/>
          </a:p>
        </p:txBody>
      </p:sp>
      <p:sp>
        <p:nvSpPr>
          <p:cNvPr id="1048607" name="Slide Number Placeholder 6"/>
          <p:cNvSpPr>
            <a:spLocks noGrp="1"/>
          </p:cNvSpPr>
          <p:nvPr>
            <p:ph type="sldNum" sz="quarter" idx="12"/>
          </p:nvPr>
        </p:nvSpPr>
        <p:spPr/>
        <p:txBody>
          <a:bodyPr/>
          <a:lstStyle/>
          <a:p>
            <a:fld id="{4579B7B6-B6F2-48C8-A03C-202EBD41352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13"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1048614"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15"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16"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17"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18" name="Date Placeholder 6"/>
          <p:cNvSpPr>
            <a:spLocks noGrp="1"/>
          </p:cNvSpPr>
          <p:nvPr>
            <p:ph type="dt" sz="half" idx="10"/>
          </p:nvPr>
        </p:nvSpPr>
        <p:spPr/>
        <p:txBody>
          <a:bodyPr/>
          <a:lstStyle/>
          <a:p>
            <a:fld id="{4DF69B2B-A1CC-4D3D-AF33-3C421B317384}" type="datetimeFigureOut">
              <a:rPr lang="en-US" smtClean="0"/>
              <a:pPr/>
              <a:t>1/21/2019</a:t>
            </a:fld>
            <a:endParaRPr lang="en-US"/>
          </a:p>
        </p:txBody>
      </p:sp>
      <p:sp>
        <p:nvSpPr>
          <p:cNvPr id="1048619" name="Footer Placeholder 7"/>
          <p:cNvSpPr>
            <a:spLocks noGrp="1"/>
          </p:cNvSpPr>
          <p:nvPr>
            <p:ph type="ftr" sz="quarter" idx="11"/>
          </p:nvPr>
        </p:nvSpPr>
        <p:spPr/>
        <p:txBody>
          <a:bodyPr/>
          <a:lstStyle/>
          <a:p>
            <a:endParaRPr lang="en-US"/>
          </a:p>
        </p:txBody>
      </p:sp>
      <p:sp>
        <p:nvSpPr>
          <p:cNvPr id="1048620" name="Slide Number Placeholder 8"/>
          <p:cNvSpPr>
            <a:spLocks noGrp="1"/>
          </p:cNvSpPr>
          <p:nvPr>
            <p:ph type="sldNum" sz="quarter" idx="12"/>
          </p:nvPr>
        </p:nvSpPr>
        <p:spPr/>
        <p:txBody>
          <a:bodyPr/>
          <a:lstStyle/>
          <a:p>
            <a:fld id="{4579B7B6-B6F2-48C8-A03C-202EBD41352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21" name="Title 1"/>
          <p:cNvSpPr>
            <a:spLocks noGrp="1"/>
          </p:cNvSpPr>
          <p:nvPr>
            <p:ph type="title"/>
          </p:nvPr>
        </p:nvSpPr>
        <p:spPr/>
        <p:txBody>
          <a:bodyPr/>
          <a:lstStyle/>
          <a:p>
            <a:r>
              <a:rPr lang="en-US" smtClean="0"/>
              <a:t>Click to edit Master title style</a:t>
            </a:r>
            <a:endParaRPr lang="en-US"/>
          </a:p>
        </p:txBody>
      </p:sp>
      <p:sp>
        <p:nvSpPr>
          <p:cNvPr id="1048622" name="Date Placeholder 2"/>
          <p:cNvSpPr>
            <a:spLocks noGrp="1"/>
          </p:cNvSpPr>
          <p:nvPr>
            <p:ph type="dt" sz="half" idx="10"/>
          </p:nvPr>
        </p:nvSpPr>
        <p:spPr/>
        <p:txBody>
          <a:bodyPr/>
          <a:lstStyle/>
          <a:p>
            <a:fld id="{4DF69B2B-A1CC-4D3D-AF33-3C421B317384}" type="datetimeFigureOut">
              <a:rPr lang="en-US" smtClean="0"/>
              <a:pPr/>
              <a:t>1/21/2019</a:t>
            </a:fld>
            <a:endParaRPr lang="en-US"/>
          </a:p>
        </p:txBody>
      </p:sp>
      <p:sp>
        <p:nvSpPr>
          <p:cNvPr id="1048623" name="Footer Placeholder 3"/>
          <p:cNvSpPr>
            <a:spLocks noGrp="1"/>
          </p:cNvSpPr>
          <p:nvPr>
            <p:ph type="ftr" sz="quarter" idx="11"/>
          </p:nvPr>
        </p:nvSpPr>
        <p:spPr/>
        <p:txBody>
          <a:bodyPr/>
          <a:lstStyle/>
          <a:p>
            <a:endParaRPr lang="en-US"/>
          </a:p>
        </p:txBody>
      </p:sp>
      <p:sp>
        <p:nvSpPr>
          <p:cNvPr id="1048624" name="Slide Number Placeholder 4"/>
          <p:cNvSpPr>
            <a:spLocks noGrp="1"/>
          </p:cNvSpPr>
          <p:nvPr>
            <p:ph type="sldNum" sz="quarter" idx="12"/>
          </p:nvPr>
        </p:nvSpPr>
        <p:spPr/>
        <p:txBody>
          <a:bodyPr/>
          <a:lstStyle/>
          <a:p>
            <a:fld id="{4579B7B6-B6F2-48C8-A03C-202EBD41352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581" name="Date Placeholder 1"/>
          <p:cNvSpPr>
            <a:spLocks noGrp="1"/>
          </p:cNvSpPr>
          <p:nvPr>
            <p:ph type="dt" sz="half" idx="10"/>
          </p:nvPr>
        </p:nvSpPr>
        <p:spPr/>
        <p:txBody>
          <a:bodyPr/>
          <a:lstStyle/>
          <a:p>
            <a:fld id="{4DF69B2B-A1CC-4D3D-AF33-3C421B317384}" type="datetimeFigureOut">
              <a:rPr lang="en-US" smtClean="0"/>
              <a:pPr/>
              <a:t>1/21/2019</a:t>
            </a:fld>
            <a:endParaRPr lang="en-US"/>
          </a:p>
        </p:txBody>
      </p:sp>
      <p:sp>
        <p:nvSpPr>
          <p:cNvPr id="1048582" name="Footer Placeholder 2"/>
          <p:cNvSpPr>
            <a:spLocks noGrp="1"/>
          </p:cNvSpPr>
          <p:nvPr>
            <p:ph type="ftr" sz="quarter" idx="11"/>
          </p:nvPr>
        </p:nvSpPr>
        <p:spPr/>
        <p:txBody>
          <a:bodyPr/>
          <a:lstStyle/>
          <a:p>
            <a:endParaRPr lang="en-US"/>
          </a:p>
        </p:txBody>
      </p:sp>
      <p:sp>
        <p:nvSpPr>
          <p:cNvPr id="1048583" name="Slide Number Placeholder 3"/>
          <p:cNvSpPr>
            <a:spLocks noGrp="1"/>
          </p:cNvSpPr>
          <p:nvPr>
            <p:ph type="sldNum" sz="quarter" idx="12"/>
          </p:nvPr>
        </p:nvSpPr>
        <p:spPr/>
        <p:txBody>
          <a:bodyPr/>
          <a:lstStyle/>
          <a:p>
            <a:fld id="{4579B7B6-B6F2-48C8-A03C-202EBD41352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51"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1048652"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53"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1048654" name="Date Placeholder 4"/>
          <p:cNvSpPr>
            <a:spLocks noGrp="1"/>
          </p:cNvSpPr>
          <p:nvPr>
            <p:ph type="dt" sz="half" idx="10"/>
          </p:nvPr>
        </p:nvSpPr>
        <p:spPr/>
        <p:txBody>
          <a:bodyPr/>
          <a:lstStyle/>
          <a:p>
            <a:fld id="{4DF69B2B-A1CC-4D3D-AF33-3C421B317384}" type="datetimeFigureOut">
              <a:rPr lang="en-US" smtClean="0"/>
              <a:pPr/>
              <a:t>1/21/2019</a:t>
            </a:fld>
            <a:endParaRPr lang="en-US"/>
          </a:p>
        </p:txBody>
      </p:sp>
      <p:sp>
        <p:nvSpPr>
          <p:cNvPr id="1048655" name="Footer Placeholder 5"/>
          <p:cNvSpPr>
            <a:spLocks noGrp="1"/>
          </p:cNvSpPr>
          <p:nvPr>
            <p:ph type="ftr" sz="quarter" idx="11"/>
          </p:nvPr>
        </p:nvSpPr>
        <p:spPr/>
        <p:txBody>
          <a:bodyPr/>
          <a:lstStyle/>
          <a:p>
            <a:endParaRPr lang="en-US"/>
          </a:p>
        </p:txBody>
      </p:sp>
      <p:sp>
        <p:nvSpPr>
          <p:cNvPr id="1048656" name="Slide Number Placeholder 6"/>
          <p:cNvSpPr>
            <a:spLocks noGrp="1"/>
          </p:cNvSpPr>
          <p:nvPr>
            <p:ph type="sldNum" sz="quarter" idx="12"/>
          </p:nvPr>
        </p:nvSpPr>
        <p:spPr/>
        <p:txBody>
          <a:bodyPr/>
          <a:lstStyle/>
          <a:p>
            <a:fld id="{4579B7B6-B6F2-48C8-A03C-202EBD41352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35"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1048636"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637"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1048638" name="Date Placeholder 4"/>
          <p:cNvSpPr>
            <a:spLocks noGrp="1"/>
          </p:cNvSpPr>
          <p:nvPr>
            <p:ph type="dt" sz="half" idx="10"/>
          </p:nvPr>
        </p:nvSpPr>
        <p:spPr/>
        <p:txBody>
          <a:bodyPr/>
          <a:lstStyle/>
          <a:p>
            <a:fld id="{4DF69B2B-A1CC-4D3D-AF33-3C421B317384}" type="datetimeFigureOut">
              <a:rPr lang="en-US" smtClean="0"/>
              <a:pPr/>
              <a:t>1/21/2019</a:t>
            </a:fld>
            <a:endParaRPr lang="en-US"/>
          </a:p>
        </p:txBody>
      </p:sp>
      <p:sp>
        <p:nvSpPr>
          <p:cNvPr id="1048639" name="Footer Placeholder 5"/>
          <p:cNvSpPr>
            <a:spLocks noGrp="1"/>
          </p:cNvSpPr>
          <p:nvPr>
            <p:ph type="ftr" sz="quarter" idx="11"/>
          </p:nvPr>
        </p:nvSpPr>
        <p:spPr/>
        <p:txBody>
          <a:bodyPr/>
          <a:lstStyle/>
          <a:p>
            <a:endParaRPr lang="en-US"/>
          </a:p>
        </p:txBody>
      </p:sp>
      <p:sp>
        <p:nvSpPr>
          <p:cNvPr id="1048640" name="Slide Number Placeholder 6"/>
          <p:cNvSpPr>
            <a:spLocks noGrp="1"/>
          </p:cNvSpPr>
          <p:nvPr>
            <p:ph type="sldNum" sz="quarter" idx="12"/>
          </p:nvPr>
        </p:nvSpPr>
        <p:spPr/>
        <p:txBody>
          <a:bodyPr/>
          <a:lstStyle/>
          <a:p>
            <a:fld id="{4579B7B6-B6F2-48C8-A03C-202EBD41352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1048577"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F69B2B-A1CC-4D3D-AF33-3C421B317384}" type="datetimeFigureOut">
              <a:rPr lang="en-US" smtClean="0"/>
              <a:pPr/>
              <a:t>1/21/2019</a:t>
            </a:fld>
            <a:endParaRPr lang="en-US"/>
          </a:p>
        </p:txBody>
      </p:sp>
      <p:sp>
        <p:nvSpPr>
          <p:cNvPr id="1048579"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79B7B6-B6F2-48C8-A03C-202EBD41352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8" Type="http://schemas.openxmlformats.org/officeDocument/2006/relationships/hyperlink" Target="https://www.geeksforgeeks.org/operating-system-process-synchronization/" TargetMode="External"/><Relationship Id="rId3" Type="http://schemas.openxmlformats.org/officeDocument/2006/relationships/hyperlink" Target="http://ecomputernotes.com/fundamental/disk-operating-system/cpu-scheduling-algorithms" TargetMode="External"/><Relationship Id="rId7" Type="http://schemas.openxmlformats.org/officeDocument/2006/relationships/hyperlink" Target="https://www.studytonight.com/operating-system/process-synchronization" TargetMode="External"/><Relationship Id="rId2" Type="http://schemas.openxmlformats.org/officeDocument/2006/relationships/hyperlink" Target="https://www.tutorialspoint.com/operating_system/os_process_scheduling_algorithms.htm" TargetMode="External"/><Relationship Id="rId1" Type="http://schemas.openxmlformats.org/officeDocument/2006/relationships/slideLayout" Target="../slideLayouts/slideLayout7.xml"/><Relationship Id="rId6" Type="http://schemas.openxmlformats.org/officeDocument/2006/relationships/hyperlink" Target="https://www.geeksforgeeks.org/monitors/" TargetMode="External"/><Relationship Id="rId5" Type="http://schemas.openxmlformats.org/officeDocument/2006/relationships/hyperlink" Target="https://www.studytonight.com/operating-system/introduction-to-semaphores" TargetMode="External"/><Relationship Id="rId4" Type="http://schemas.openxmlformats.org/officeDocument/2006/relationships/hyperlink" Target="https://www.geeksforgeeks.org/semaphores-operating-syste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geeksforgeeks.org/g-fact-57/"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studytonight.com/operating-system/shortest-job-first" TargetMode="External"/><Relationship Id="rId2" Type="http://schemas.openxmlformats.org/officeDocument/2006/relationships/hyperlink" Target="https://www.studytonight.com/operating-system/first-come-first-serve" TargetMode="External"/><Relationship Id="rId1" Type="http://schemas.openxmlformats.org/officeDocument/2006/relationships/slideLayout" Target="../slideLayouts/slideLayout7.xml"/><Relationship Id="rId5" Type="http://schemas.openxmlformats.org/officeDocument/2006/relationships/hyperlink" Target="https://www.studytonight.com/operating-system/round-robin-scheduling" TargetMode="External"/><Relationship Id="rId4" Type="http://schemas.openxmlformats.org/officeDocument/2006/relationships/hyperlink" Target="https://www.studytonight.com/operating-system/priority-schedul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1" name="Rectangle 1"/>
          <p:cNvSpPr/>
          <p:nvPr/>
        </p:nvSpPr>
        <p:spPr>
          <a:xfrm>
            <a:off x="514350" y="767223"/>
            <a:ext cx="11049000" cy="1310640"/>
          </a:xfrm>
          <a:prstGeom prst="rect">
            <a:avLst/>
          </a:prstGeom>
        </p:spPr>
        <p:txBody>
          <a:bodyPr wrap="square">
            <a:spAutoFit/>
          </a:bodyPr>
          <a:lstStyle/>
          <a:p>
            <a:pPr>
              <a:lnSpc>
                <a:spcPct val="150000"/>
              </a:lnSpc>
            </a:pPr>
            <a:r>
              <a:rPr lang="en-US" b="1" i="0" dirty="0" smtClean="0">
                <a:solidFill>
                  <a:srgbClr val="222222"/>
                </a:solidFill>
                <a:effectLst/>
                <a:latin typeface="arial" panose="020B0604020202020204" pitchFamily="34" charset="0"/>
              </a:rPr>
              <a:t>	CPU scheduling</a:t>
            </a:r>
            <a:r>
              <a:rPr lang="en-US" b="0" i="0" dirty="0" smtClean="0">
                <a:solidFill>
                  <a:srgbClr val="222222"/>
                </a:solidFill>
                <a:effectLst/>
                <a:latin typeface="arial" panose="020B0604020202020204" pitchFamily="34" charset="0"/>
              </a:rPr>
              <a:t> is a process which allows one process to use the </a:t>
            </a:r>
            <a:r>
              <a:rPr lang="en-US" b="1" i="0" dirty="0" smtClean="0">
                <a:solidFill>
                  <a:srgbClr val="222222"/>
                </a:solidFill>
                <a:effectLst/>
                <a:latin typeface="arial" panose="020B0604020202020204" pitchFamily="34" charset="0"/>
              </a:rPr>
              <a:t>CPU</a:t>
            </a:r>
            <a:r>
              <a:rPr lang="en-US" b="0" i="0" dirty="0" smtClean="0">
                <a:solidFill>
                  <a:srgbClr val="222222"/>
                </a:solidFill>
                <a:effectLst/>
                <a:latin typeface="arial" panose="020B0604020202020204" pitchFamily="34" charset="0"/>
              </a:rPr>
              <a:t> while the execution of another process is on hold(in waiting state) due to unavailability of any resource like I/O </a:t>
            </a:r>
            <a:r>
              <a:rPr lang="en-US" b="0" i="0" dirty="0" err="1" smtClean="0">
                <a:solidFill>
                  <a:srgbClr val="222222"/>
                </a:solidFill>
                <a:effectLst/>
                <a:latin typeface="arial" panose="020B0604020202020204" pitchFamily="34" charset="0"/>
              </a:rPr>
              <a:t>etc</a:t>
            </a:r>
            <a:r>
              <a:rPr lang="en-US" b="0" i="0" dirty="0" smtClean="0">
                <a:solidFill>
                  <a:srgbClr val="222222"/>
                </a:solidFill>
                <a:effectLst/>
                <a:latin typeface="arial" panose="020B0604020202020204" pitchFamily="34" charset="0"/>
              </a:rPr>
              <a:t>, thereby making full use of </a:t>
            </a:r>
            <a:r>
              <a:rPr lang="en-US" b="1" i="0" dirty="0" smtClean="0">
                <a:solidFill>
                  <a:srgbClr val="222222"/>
                </a:solidFill>
                <a:effectLst/>
                <a:latin typeface="arial" panose="020B0604020202020204" pitchFamily="34" charset="0"/>
              </a:rPr>
              <a:t>CPU</a:t>
            </a:r>
            <a:r>
              <a:rPr lang="en-US" b="0" i="0" dirty="0" smtClean="0">
                <a:solidFill>
                  <a:srgbClr val="222222"/>
                </a:solidFill>
                <a:effectLst/>
                <a:latin typeface="arial" panose="020B0604020202020204" pitchFamily="34" charset="0"/>
              </a:rPr>
              <a:t>. The aim of </a:t>
            </a:r>
            <a:r>
              <a:rPr lang="en-US" b="1" i="0" dirty="0" smtClean="0">
                <a:solidFill>
                  <a:srgbClr val="222222"/>
                </a:solidFill>
                <a:effectLst/>
                <a:latin typeface="arial" panose="020B0604020202020204" pitchFamily="34" charset="0"/>
              </a:rPr>
              <a:t>CPU scheduling </a:t>
            </a:r>
            <a:r>
              <a:rPr lang="en-US" b="0" i="0" dirty="0" smtClean="0">
                <a:solidFill>
                  <a:srgbClr val="222222"/>
                </a:solidFill>
                <a:effectLst/>
                <a:latin typeface="arial" panose="020B0604020202020204" pitchFamily="34" charset="0"/>
              </a:rPr>
              <a:t>is to make the system efficient, fast and fair.</a:t>
            </a:r>
            <a:endParaRPr lang="en-US" dirty="0"/>
          </a:p>
        </p:txBody>
      </p:sp>
      <p:sp>
        <p:nvSpPr>
          <p:cNvPr id="1048592" name="Rectangle 2"/>
          <p:cNvSpPr/>
          <p:nvPr/>
        </p:nvSpPr>
        <p:spPr>
          <a:xfrm>
            <a:off x="4909259" y="310634"/>
            <a:ext cx="3122971" cy="461665"/>
          </a:xfrm>
          <a:prstGeom prst="rect">
            <a:avLst/>
          </a:prstGeom>
        </p:spPr>
        <p:txBody>
          <a:bodyPr wrap="none">
            <a:spAutoFit/>
          </a:bodyPr>
          <a:lstStyle/>
          <a:p>
            <a:r>
              <a:rPr lang="en-US" sz="2400" b="1" i="0" dirty="0" smtClean="0">
                <a:solidFill>
                  <a:srgbClr val="222222"/>
                </a:solidFill>
                <a:effectLst/>
                <a:latin typeface="arial" panose="020B0604020202020204" pitchFamily="34" charset="0"/>
              </a:rPr>
              <a:t>A)   </a:t>
            </a:r>
            <a:r>
              <a:rPr lang="en-US" sz="2400" b="1" i="0" u="sng" dirty="0" smtClean="0">
                <a:solidFill>
                  <a:srgbClr val="222222"/>
                </a:solidFill>
                <a:effectLst/>
                <a:latin typeface="arial" panose="020B0604020202020204" pitchFamily="34" charset="0"/>
              </a:rPr>
              <a:t>CPU scheduling</a:t>
            </a:r>
            <a:endParaRPr lang="en-US" sz="2400" u="sng" dirty="0"/>
          </a:p>
        </p:txBody>
      </p:sp>
      <p:sp>
        <p:nvSpPr>
          <p:cNvPr id="1048593" name="Rectangle 3"/>
          <p:cNvSpPr/>
          <p:nvPr/>
        </p:nvSpPr>
        <p:spPr>
          <a:xfrm>
            <a:off x="514350" y="2343224"/>
            <a:ext cx="11049000" cy="1793240"/>
          </a:xfrm>
          <a:prstGeom prst="rect">
            <a:avLst/>
          </a:prstGeom>
        </p:spPr>
        <p:txBody>
          <a:bodyPr wrap="square">
            <a:spAutoFit/>
          </a:bodyPr>
          <a:lstStyle/>
          <a:p>
            <a:pPr>
              <a:lnSpc>
                <a:spcPct val="150000"/>
              </a:lnSpc>
            </a:pPr>
            <a:r>
              <a:rPr lang="en-US" b="1" i="0" dirty="0" smtClean="0">
                <a:effectLst/>
                <a:latin typeface="Roboto"/>
              </a:rPr>
              <a:t>Why do we need scheduling?</a:t>
            </a:r>
            <a:r>
              <a:rPr lang="en-US" dirty="0" smtClean="0"/>
              <a:t/>
            </a:r>
            <a:br>
              <a:rPr lang="en-US" dirty="0" smtClean="0"/>
            </a:br>
            <a:r>
              <a:rPr lang="en-US" dirty="0" smtClean="0"/>
              <a:t>	</a:t>
            </a:r>
            <a:r>
              <a:rPr lang="en-US" b="0" i="0" dirty="0" smtClean="0">
                <a:effectLst/>
                <a:latin typeface="Roboto"/>
              </a:rPr>
              <a:t>A typical process involves both I/O time and CPU time. In a uniprogramming system like MS-DOS, time spent waiting for I/O is wasted and CPU is free during this time. In multiprogramming systems, one process can use CPU while another is waiting for I/O. This is possible only with process scheduling.</a:t>
            </a:r>
            <a:endParaRPr lang="en-US" dirty="0"/>
          </a:p>
        </p:txBody>
      </p:sp>
      <p:sp>
        <p:nvSpPr>
          <p:cNvPr id="1048594" name="Rectangle 4"/>
          <p:cNvSpPr/>
          <p:nvPr/>
        </p:nvSpPr>
        <p:spPr>
          <a:xfrm>
            <a:off x="514350" y="4116498"/>
            <a:ext cx="11220450" cy="2123440"/>
          </a:xfrm>
          <a:prstGeom prst="rect">
            <a:avLst/>
          </a:prstGeom>
        </p:spPr>
        <p:txBody>
          <a:bodyPr wrap="square">
            <a:spAutoFit/>
          </a:bodyPr>
          <a:lstStyle/>
          <a:p>
            <a:pPr algn="just">
              <a:lnSpc>
                <a:spcPct val="150000"/>
              </a:lnSpc>
            </a:pPr>
            <a:r>
              <a:rPr lang="en-US" b="0" i="0" dirty="0" smtClean="0">
                <a:solidFill>
                  <a:srgbClr val="000000"/>
                </a:solidFill>
                <a:effectLst/>
                <a:latin typeface="Verdana" panose="020B0604030504040204" pitchFamily="34" charset="0"/>
              </a:rPr>
              <a:t>	The process scheduling is the activity of the process manager that handles the removal of the running process from the CPU and the selection of another process on the basis of a particular strategy.</a:t>
            </a:r>
          </a:p>
          <a:p>
            <a:pPr algn="just">
              <a:lnSpc>
                <a:spcPct val="150000"/>
              </a:lnSpc>
            </a:pPr>
            <a:r>
              <a:rPr lang="en-US" b="0" i="0" dirty="0" smtClean="0">
                <a:solidFill>
                  <a:srgbClr val="000000"/>
                </a:solidFill>
                <a:effectLst/>
                <a:latin typeface="Verdana" panose="020B0604030504040204" pitchFamily="34" charset="0"/>
              </a:rPr>
              <a:t>	Process scheduling is an essential part of a Multiprogramming operating systems. Such operating systems allow more than one process to be loaded into the executable memory at a time and the loaded process shares the CPU using time multiplexing.</a:t>
            </a:r>
            <a:endParaRPr lang="en-US" b="0" i="0" dirty="0">
              <a:solidFill>
                <a:srgbClr val="000000"/>
              </a:solidFill>
              <a:effectLst/>
              <a:latin typeface="Verdana" panose="020B060403050404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94304" name="Table 1"/>
          <p:cNvGraphicFramePr>
            <a:graphicFrameLocks noGrp="1"/>
          </p:cNvGraphicFramePr>
          <p:nvPr/>
        </p:nvGraphicFramePr>
        <p:xfrm>
          <a:off x="419100" y="3412013"/>
          <a:ext cx="4705351" cy="2407920"/>
        </p:xfrm>
        <a:graphic>
          <a:graphicData uri="http://schemas.openxmlformats.org/drawingml/2006/table">
            <a:tbl>
              <a:tblPr/>
              <a:tblGrid>
                <a:gridCol w="1257300"/>
                <a:gridCol w="3448051"/>
              </a:tblGrid>
              <a:tr h="685800">
                <a:tc>
                  <a:txBody>
                    <a:bodyPr/>
                    <a:lstStyle/>
                    <a:p>
                      <a:pPr algn="l" fontAlgn="t"/>
                      <a:r>
                        <a:rPr lang="en-US" dirty="0">
                          <a:effectLst/>
                        </a:rPr>
                        <a:t>Process</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ctr" fontAlgn="t"/>
                      <a:r>
                        <a:rPr lang="en-US" dirty="0">
                          <a:effectLst/>
                        </a:rPr>
                        <a:t>Wait Time : Service Time - Arrival Time</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r>
              <a:tr h="419100">
                <a:tc>
                  <a:txBody>
                    <a:bodyPr/>
                    <a:lstStyle/>
                    <a:p>
                      <a:pPr fontAlgn="t"/>
                      <a:r>
                        <a:rPr lang="en-US">
                          <a:effectLst/>
                        </a:rPr>
                        <a:t>P0</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dirty="0">
                          <a:effectLst/>
                        </a:rPr>
                        <a:t>0 - 0 = 0</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419100">
                <a:tc>
                  <a:txBody>
                    <a:bodyPr/>
                    <a:lstStyle/>
                    <a:p>
                      <a:pPr fontAlgn="t"/>
                      <a:r>
                        <a:rPr lang="en-US" dirty="0">
                          <a:effectLst/>
                        </a:rPr>
                        <a:t>P1</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dirty="0">
                          <a:effectLst/>
                        </a:rPr>
                        <a:t>5 - 1 = 4</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419100">
                <a:tc>
                  <a:txBody>
                    <a:bodyPr/>
                    <a:lstStyle/>
                    <a:p>
                      <a:pPr fontAlgn="t"/>
                      <a:r>
                        <a:rPr lang="en-US">
                          <a:effectLst/>
                        </a:rPr>
                        <a:t>P2</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dirty="0">
                          <a:effectLst/>
                        </a:rPr>
                        <a:t>8 - 2 = 6</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419100">
                <a:tc>
                  <a:txBody>
                    <a:bodyPr/>
                    <a:lstStyle/>
                    <a:p>
                      <a:pPr fontAlgn="t"/>
                      <a:r>
                        <a:rPr lang="en-US">
                          <a:effectLst/>
                        </a:rPr>
                        <a:t>P3</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dirty="0">
                          <a:effectLst/>
                        </a:rPr>
                        <a:t>16 - 3 = 13</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bl>
          </a:graphicData>
        </a:graphic>
      </p:graphicFrame>
      <p:sp>
        <p:nvSpPr>
          <p:cNvPr id="1048585" name="Rectangle 1"/>
          <p:cNvSpPr>
            <a:spLocks noChangeArrowheads="1"/>
          </p:cNvSpPr>
          <p:nvPr/>
        </p:nvSpPr>
        <p:spPr bwMode="auto">
          <a:xfrm>
            <a:off x="388032" y="161506"/>
            <a:ext cx="10349137" cy="2557090"/>
          </a:xfrm>
          <a:prstGeom prst="rect">
            <a:avLst/>
          </a:prstGeom>
          <a:noFill/>
          <a:ln>
            <a:noFill/>
          </a:ln>
          <a:effectLst/>
        </p:spPr>
        <p:txBody>
          <a:bodyPr vert="horz" wrap="square" lIns="0" tIns="31740" rIns="31740" bIns="3174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pPr>
            <a:r>
              <a:rPr kumimoji="0" lang="en-US" sz="1800" b="1" i="0" u="sng" strike="noStrike" cap="none" normalizeH="0" baseline="0" dirty="0" smtClean="0">
                <a:ln>
                  <a:noFill/>
                </a:ln>
                <a:solidFill>
                  <a:srgbClr val="121214"/>
                </a:solidFill>
                <a:effectLst/>
                <a:latin typeface="Verdana" panose="020B0604030504040204" pitchFamily="34" charset="0"/>
              </a:rPr>
              <a:t>1.   First Come First Serve (FCFS)</a:t>
            </a:r>
          </a:p>
          <a:p>
            <a:pPr marL="0" marR="0" lvl="0" indent="0" algn="just" defTabSz="914400" rtl="0" eaLnBrk="0" fontAlgn="base" latinLnBrk="0" hangingPunct="0">
              <a:lnSpc>
                <a:spcPct val="100000"/>
              </a:lnSpc>
              <a:spcBef>
                <a:spcPct val="0"/>
              </a:spcBef>
              <a:spcAft>
                <a:spcPct val="0"/>
              </a:spcAft>
              <a:buClrTx/>
              <a:buSzTx/>
              <a:buFontTx/>
              <a:buNone/>
            </a:pPr>
            <a:endParaRPr kumimoji="0" lang="en-US" sz="1800" b="1" i="0" u="sng" strike="noStrike" cap="none" normalizeH="0" baseline="0" dirty="0" smtClean="0">
              <a:ln>
                <a:noFill/>
              </a:ln>
              <a:solidFill>
                <a:srgbClr val="121214"/>
              </a:solidFill>
              <a:effectLst/>
              <a:latin typeface="Verdana" panose="020B060403050404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pPr>
            <a:r>
              <a:rPr kumimoji="0" lang="en-US" sz="1800" b="0" i="0" u="none" strike="noStrike" cap="none" normalizeH="0" baseline="0" dirty="0" smtClean="0">
                <a:ln>
                  <a:noFill/>
                </a:ln>
                <a:solidFill>
                  <a:srgbClr val="000000"/>
                </a:solidFill>
                <a:effectLst/>
                <a:latin typeface="Verdana" panose="020B0604030504040204" pitchFamily="34" charset="0"/>
              </a:rPr>
              <a:t>Jobs are executed on first come, first serve basis.</a:t>
            </a:r>
          </a:p>
          <a:p>
            <a:pPr marL="0" marR="0" lvl="0" indent="0" algn="just" defTabSz="914400" rtl="0" eaLnBrk="0" fontAlgn="base" latinLnBrk="0" hangingPunct="0">
              <a:lnSpc>
                <a:spcPct val="100000"/>
              </a:lnSpc>
              <a:spcBef>
                <a:spcPct val="0"/>
              </a:spcBef>
              <a:spcAft>
                <a:spcPct val="0"/>
              </a:spcAft>
              <a:buClrTx/>
              <a:buSzTx/>
              <a:buFontTx/>
              <a:buChar char="•"/>
            </a:pPr>
            <a:r>
              <a:rPr kumimoji="0" lang="en-US" sz="1800" b="0" i="0" u="none" strike="noStrike" cap="none" normalizeH="0" baseline="0" dirty="0" smtClean="0">
                <a:ln>
                  <a:noFill/>
                </a:ln>
                <a:solidFill>
                  <a:srgbClr val="000000"/>
                </a:solidFill>
                <a:effectLst/>
                <a:latin typeface="Verdana" panose="020B0604030504040204" pitchFamily="34" charset="0"/>
              </a:rPr>
              <a:t>It is a non-preemptive, pre-emptive scheduling algorithm.</a:t>
            </a:r>
          </a:p>
          <a:p>
            <a:pPr marL="0" marR="0" lvl="0" indent="0" algn="just" defTabSz="914400" rtl="0" eaLnBrk="0" fontAlgn="base" latinLnBrk="0" hangingPunct="0">
              <a:lnSpc>
                <a:spcPct val="100000"/>
              </a:lnSpc>
              <a:spcBef>
                <a:spcPct val="0"/>
              </a:spcBef>
              <a:spcAft>
                <a:spcPct val="0"/>
              </a:spcAft>
              <a:buClrTx/>
              <a:buSzTx/>
              <a:buFontTx/>
              <a:buChar char="•"/>
            </a:pPr>
            <a:r>
              <a:rPr kumimoji="0" lang="en-US" sz="1800" b="0" i="0" u="none" strike="noStrike" cap="none" normalizeH="0" baseline="0" dirty="0" smtClean="0">
                <a:ln>
                  <a:noFill/>
                </a:ln>
                <a:solidFill>
                  <a:srgbClr val="000000"/>
                </a:solidFill>
                <a:effectLst/>
                <a:latin typeface="Verdana" panose="020B0604030504040204" pitchFamily="34" charset="0"/>
              </a:rPr>
              <a:t>Easy to understand and implement.</a:t>
            </a:r>
          </a:p>
          <a:p>
            <a:pPr marL="0" marR="0" lvl="0" indent="0" algn="just" defTabSz="914400" rtl="0" eaLnBrk="0" fontAlgn="base" latinLnBrk="0" hangingPunct="0">
              <a:lnSpc>
                <a:spcPct val="100000"/>
              </a:lnSpc>
              <a:spcBef>
                <a:spcPct val="0"/>
              </a:spcBef>
              <a:spcAft>
                <a:spcPct val="0"/>
              </a:spcAft>
              <a:buClrTx/>
              <a:buSzTx/>
              <a:buFontTx/>
              <a:buChar char="•"/>
            </a:pPr>
            <a:r>
              <a:rPr kumimoji="0" lang="en-US" sz="1800" b="0" i="0" u="none" strike="noStrike" cap="none" normalizeH="0" baseline="0" dirty="0" smtClean="0">
                <a:ln>
                  <a:noFill/>
                </a:ln>
                <a:solidFill>
                  <a:srgbClr val="000000"/>
                </a:solidFill>
                <a:effectLst/>
                <a:latin typeface="Verdana" panose="020B0604030504040204" pitchFamily="34" charset="0"/>
              </a:rPr>
              <a:t>Its implementation is based on FIFO queue.</a:t>
            </a:r>
          </a:p>
          <a:p>
            <a:pPr marL="0" marR="0" lvl="0" indent="0" algn="just" defTabSz="914400" rtl="0" eaLnBrk="0" fontAlgn="base" latinLnBrk="0" hangingPunct="0">
              <a:lnSpc>
                <a:spcPct val="100000"/>
              </a:lnSpc>
              <a:spcBef>
                <a:spcPct val="0"/>
              </a:spcBef>
              <a:spcAft>
                <a:spcPct val="0"/>
              </a:spcAft>
              <a:buClrTx/>
              <a:buSzTx/>
              <a:buFontTx/>
              <a:buChar char="•"/>
            </a:pPr>
            <a:r>
              <a:rPr kumimoji="0" lang="en-US" sz="1800" b="0" i="0" u="none" strike="noStrike" cap="none" normalizeH="0" baseline="0" dirty="0" smtClean="0">
                <a:ln>
                  <a:noFill/>
                </a:ln>
                <a:solidFill>
                  <a:srgbClr val="000000"/>
                </a:solidFill>
                <a:effectLst/>
                <a:latin typeface="Verdana" panose="020B0604030504040204" pitchFamily="34" charset="0"/>
              </a:rPr>
              <a:t>Poor in performance as average wait time is high.</a:t>
            </a:r>
            <a:endParaRPr kumimoji="0" lang="en-US" sz="1800" b="0" i="0" u="none" strike="noStrike" cap="none" normalizeH="0" baseline="0" dirty="0" smtClean="0">
              <a:ln>
                <a:noFill/>
              </a:ln>
              <a:solidFill>
                <a:srgbClr val="313131"/>
              </a:solidFill>
              <a:effectLst/>
              <a:latin typeface="Verdana" panose="020B0604030504040204" pitchFamily="34"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en-US" sz="1800" b="0" i="0" u="none" strike="noStrike" cap="none" normalizeH="0" baseline="0" dirty="0" smtClean="0">
                <a:ln>
                  <a:noFill/>
                </a:ln>
                <a:solidFill>
                  <a:schemeClr val="tx1"/>
                </a:solidFill>
                <a:effectLst/>
              </a:rPr>
              <a:t>                                                                                                                           </a:t>
            </a:r>
          </a:p>
          <a:p>
            <a:pPr marL="0" marR="0" lvl="0" indent="0" algn="just" defTabSz="914400" rtl="0" eaLnBrk="0" fontAlgn="base" latinLnBrk="0" hangingPunct="0">
              <a:lnSpc>
                <a:spcPct val="100000"/>
              </a:lnSpc>
              <a:spcBef>
                <a:spcPct val="0"/>
              </a:spcBef>
              <a:spcAft>
                <a:spcPct val="0"/>
              </a:spcAft>
              <a:buClrTx/>
              <a:buSzTx/>
              <a:buFontTx/>
              <a:buNone/>
            </a:pPr>
            <a:endParaRPr kumimoji="0" lang="en-US" sz="1800" b="0" i="0" u="none" strike="noStrike" cap="none" normalizeH="0" baseline="0" dirty="0" smtClean="0">
              <a:ln>
                <a:noFill/>
              </a:ln>
              <a:solidFill>
                <a:schemeClr val="tx1"/>
              </a:solidFill>
              <a:effectLst/>
            </a:endParaRPr>
          </a:p>
        </p:txBody>
      </p:sp>
      <p:pic>
        <p:nvPicPr>
          <p:cNvPr id="2097153" name="Picture 4" descr="First Come First Serve Scheduling Algorithm"/>
          <p:cNvPicPr>
            <a:picLocks noChangeAspect="1" noChangeArrowheads="1"/>
          </p:cNvPicPr>
          <p:nvPr/>
        </p:nvPicPr>
        <p:blipFill>
          <a:blip r:embed="rId2"/>
          <a:srcRect/>
          <a:stretch>
            <a:fillRect/>
          </a:stretch>
        </p:blipFill>
        <p:spPr bwMode="auto">
          <a:xfrm>
            <a:off x="5399776" y="2844869"/>
            <a:ext cx="6354074" cy="3422581"/>
          </a:xfrm>
          <a:prstGeom prst="rect">
            <a:avLst/>
          </a:prstGeom>
          <a:noFill/>
        </p:spPr>
      </p:pic>
      <p:sp>
        <p:nvSpPr>
          <p:cNvPr id="6" name="Rectangle 5"/>
          <p:cNvSpPr/>
          <p:nvPr/>
        </p:nvSpPr>
        <p:spPr>
          <a:xfrm>
            <a:off x="2819400" y="2553385"/>
            <a:ext cx="6096000" cy="369332"/>
          </a:xfrm>
          <a:prstGeom prst="rect">
            <a:avLst/>
          </a:prstGeom>
        </p:spPr>
        <p:txBody>
          <a:bodyPr>
            <a:spAutoFit/>
          </a:bodyPr>
          <a:lstStyle/>
          <a:p>
            <a:pPr lvl="0" algn="just" eaLnBrk="0" fontAlgn="base" hangingPunct="0">
              <a:spcBef>
                <a:spcPct val="0"/>
              </a:spcBef>
              <a:spcAft>
                <a:spcPct val="0"/>
              </a:spcAft>
            </a:pPr>
            <a:r>
              <a:rPr lang="en-US" dirty="0" smtClean="0">
                <a:solidFill>
                  <a:srgbClr val="000000"/>
                </a:solidFill>
                <a:latin typeface="Verdana" panose="020B0604030504040204" pitchFamily="34" charset="0"/>
              </a:rPr>
              <a:t>Average Wait Time: (0+4+6+13) / 4 = 5.75</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94305" name="Table 1"/>
          <p:cNvGraphicFramePr>
            <a:graphicFrameLocks noGrp="1"/>
          </p:cNvGraphicFramePr>
          <p:nvPr/>
        </p:nvGraphicFramePr>
        <p:xfrm>
          <a:off x="304800" y="3673232"/>
          <a:ext cx="4343400" cy="2918068"/>
        </p:xfrm>
        <a:graphic>
          <a:graphicData uri="http://schemas.openxmlformats.org/drawingml/2006/table">
            <a:tbl>
              <a:tblPr/>
              <a:tblGrid>
                <a:gridCol w="952500"/>
                <a:gridCol w="1200150"/>
                <a:gridCol w="1123950"/>
                <a:gridCol w="1066800"/>
              </a:tblGrid>
              <a:tr h="849564">
                <a:tc>
                  <a:txBody>
                    <a:bodyPr/>
                    <a:lstStyle/>
                    <a:p>
                      <a:pPr algn="l" fontAlgn="t"/>
                      <a:r>
                        <a:rPr lang="en-US" dirty="0">
                          <a:effectLst/>
                        </a:rPr>
                        <a:t>Process</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fontAlgn="t"/>
                      <a:r>
                        <a:rPr lang="en-US" dirty="0">
                          <a:effectLst/>
                        </a:rPr>
                        <a:t>Arrival Time</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fontAlgn="t"/>
                      <a:r>
                        <a:rPr lang="en-US">
                          <a:effectLst/>
                        </a:rPr>
                        <a:t>Execute Time</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fontAlgn="t"/>
                      <a:r>
                        <a:rPr lang="en-US">
                          <a:effectLst/>
                        </a:rPr>
                        <a:t>Service Time</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r>
              <a:tr h="517126">
                <a:tc>
                  <a:txBody>
                    <a:bodyPr/>
                    <a:lstStyle/>
                    <a:p>
                      <a:pPr fontAlgn="t"/>
                      <a:r>
                        <a:rPr lang="en-US">
                          <a:effectLst/>
                        </a:rPr>
                        <a:t>P0</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a:effectLst/>
                        </a:rPr>
                        <a:t>0</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dirty="0">
                          <a:effectLst/>
                        </a:rPr>
                        <a:t>5</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a:effectLst/>
                        </a:rPr>
                        <a:t>3</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517126">
                <a:tc>
                  <a:txBody>
                    <a:bodyPr/>
                    <a:lstStyle/>
                    <a:p>
                      <a:pPr fontAlgn="t"/>
                      <a:r>
                        <a:rPr lang="en-US">
                          <a:effectLst/>
                        </a:rPr>
                        <a:t>P1</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a:effectLst/>
                        </a:rPr>
                        <a:t>1</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dirty="0">
                          <a:effectLst/>
                        </a:rPr>
                        <a:t>3</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a:effectLst/>
                        </a:rPr>
                        <a:t>0</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517126">
                <a:tc>
                  <a:txBody>
                    <a:bodyPr/>
                    <a:lstStyle/>
                    <a:p>
                      <a:pPr fontAlgn="t"/>
                      <a:r>
                        <a:rPr lang="en-US">
                          <a:effectLst/>
                        </a:rPr>
                        <a:t>P2</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a:effectLst/>
                        </a:rPr>
                        <a:t>2</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dirty="0">
                          <a:effectLst/>
                        </a:rPr>
                        <a:t>8</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dirty="0">
                          <a:effectLst/>
                        </a:rPr>
                        <a:t>14</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517126">
                <a:tc>
                  <a:txBody>
                    <a:bodyPr/>
                    <a:lstStyle/>
                    <a:p>
                      <a:pPr fontAlgn="t"/>
                      <a:r>
                        <a:rPr lang="en-US">
                          <a:effectLst/>
                        </a:rPr>
                        <a:t>P3</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a:effectLst/>
                        </a:rPr>
                        <a:t>3</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dirty="0">
                          <a:effectLst/>
                        </a:rPr>
                        <a:t>6</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dirty="0">
                          <a:effectLst/>
                        </a:rPr>
                        <a:t>8</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bl>
          </a:graphicData>
        </a:graphic>
      </p:graphicFrame>
      <p:sp>
        <p:nvSpPr>
          <p:cNvPr id="1048587" name="Rectangle 1"/>
          <p:cNvSpPr>
            <a:spLocks noChangeArrowheads="1"/>
          </p:cNvSpPr>
          <p:nvPr/>
        </p:nvSpPr>
        <p:spPr bwMode="auto">
          <a:xfrm>
            <a:off x="266700" y="0"/>
            <a:ext cx="11417859" cy="2834089"/>
          </a:xfrm>
          <a:prstGeom prst="rect">
            <a:avLst/>
          </a:prstGeom>
          <a:noFill/>
          <a:ln>
            <a:noFill/>
          </a:ln>
          <a:effectLst/>
        </p:spPr>
        <p:txBody>
          <a:bodyPr vert="horz" wrap="none" lIns="0" tIns="31740" rIns="31740" bIns="3174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en-US" sz="2000" b="1" i="0" u="sng" strike="noStrike" cap="none" normalizeH="0" baseline="0" dirty="0" smtClean="0">
                <a:ln>
                  <a:noFill/>
                </a:ln>
                <a:solidFill>
                  <a:srgbClr val="121214"/>
                </a:solidFill>
                <a:effectLst/>
                <a:latin typeface="Verdana" panose="020B0604030504040204" pitchFamily="34" charset="0"/>
              </a:rPr>
              <a:t>2. Shortest Job Next (SJN)</a:t>
            </a:r>
          </a:p>
          <a:p>
            <a:pPr marL="0" marR="0" lvl="0" indent="0" algn="ctr" defTabSz="914400" rtl="0" eaLnBrk="0" fontAlgn="base" latinLnBrk="0" hangingPunct="0">
              <a:lnSpc>
                <a:spcPct val="100000"/>
              </a:lnSpc>
              <a:spcBef>
                <a:spcPct val="0"/>
              </a:spcBef>
              <a:spcAft>
                <a:spcPct val="0"/>
              </a:spcAft>
              <a:buClrTx/>
              <a:buSzTx/>
              <a:buFontTx/>
              <a:buNone/>
            </a:pPr>
            <a:endParaRPr kumimoji="0" lang="en-US" sz="2000" b="1" i="0" u="sng" strike="noStrike" cap="none" normalizeH="0" baseline="0" dirty="0" smtClean="0">
              <a:ln>
                <a:noFill/>
              </a:ln>
              <a:solidFill>
                <a:srgbClr val="121214"/>
              </a:solidFill>
              <a:effectLst/>
              <a:latin typeface="Verdan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pPr>
            <a:r>
              <a:rPr kumimoji="0" lang="en-US" sz="2000" b="0" i="0" u="none" strike="noStrike" cap="none" normalizeH="0" baseline="0" dirty="0" smtClean="0">
                <a:ln>
                  <a:noFill/>
                </a:ln>
                <a:solidFill>
                  <a:srgbClr val="000000"/>
                </a:solidFill>
                <a:effectLst/>
                <a:latin typeface="Verdana" panose="020B0604030504040204" pitchFamily="34" charset="0"/>
              </a:rPr>
              <a:t>This is also known as </a:t>
            </a:r>
            <a:r>
              <a:rPr kumimoji="0" lang="en-US" sz="2000" b="1" i="0" u="none" strike="noStrike" cap="none" normalizeH="0" baseline="0" dirty="0" smtClean="0">
                <a:ln>
                  <a:noFill/>
                </a:ln>
                <a:solidFill>
                  <a:srgbClr val="000000"/>
                </a:solidFill>
                <a:effectLst/>
                <a:latin typeface="Verdana" panose="020B0604030504040204" pitchFamily="34" charset="0"/>
              </a:rPr>
              <a:t>shortest job first</a:t>
            </a:r>
            <a:r>
              <a:rPr kumimoji="0" lang="en-US" sz="2000" b="0" i="0" u="none" strike="noStrike" cap="none" normalizeH="0" baseline="0" dirty="0" smtClean="0">
                <a:ln>
                  <a:noFill/>
                </a:ln>
                <a:solidFill>
                  <a:srgbClr val="000000"/>
                </a:solidFill>
                <a:effectLst/>
                <a:latin typeface="Verdana" panose="020B0604030504040204" pitchFamily="34" charset="0"/>
              </a:rPr>
              <a:t>, or SJF</a:t>
            </a:r>
          </a:p>
          <a:p>
            <a:pPr marL="0" marR="0" lvl="0" indent="0" algn="l" defTabSz="914400" rtl="0" eaLnBrk="0" fontAlgn="base" latinLnBrk="0" hangingPunct="0">
              <a:lnSpc>
                <a:spcPct val="100000"/>
              </a:lnSpc>
              <a:spcBef>
                <a:spcPct val="0"/>
              </a:spcBef>
              <a:spcAft>
                <a:spcPct val="0"/>
              </a:spcAft>
              <a:buClrTx/>
              <a:buSzTx/>
              <a:buFontTx/>
              <a:buChar char="•"/>
            </a:pPr>
            <a:r>
              <a:rPr kumimoji="0" lang="en-US" sz="2000" b="0" i="0" u="none" strike="noStrike" cap="none" normalizeH="0" baseline="0" dirty="0" smtClean="0">
                <a:ln>
                  <a:noFill/>
                </a:ln>
                <a:solidFill>
                  <a:srgbClr val="000000"/>
                </a:solidFill>
                <a:effectLst/>
                <a:latin typeface="Verdana" panose="020B0604030504040204" pitchFamily="34" charset="0"/>
              </a:rPr>
              <a:t>This is a non-preemptive, pre-emptive scheduling algorithm.</a:t>
            </a:r>
          </a:p>
          <a:p>
            <a:pPr marL="0" marR="0" lvl="0" indent="0" algn="l" defTabSz="914400" rtl="0" eaLnBrk="0" fontAlgn="base" latinLnBrk="0" hangingPunct="0">
              <a:lnSpc>
                <a:spcPct val="100000"/>
              </a:lnSpc>
              <a:spcBef>
                <a:spcPct val="0"/>
              </a:spcBef>
              <a:spcAft>
                <a:spcPct val="0"/>
              </a:spcAft>
              <a:buClrTx/>
              <a:buSzTx/>
              <a:buFontTx/>
              <a:buChar char="•"/>
            </a:pPr>
            <a:r>
              <a:rPr kumimoji="0" lang="en-US" sz="2000" b="0" i="0" u="none" strike="noStrike" cap="none" normalizeH="0" baseline="0" dirty="0" smtClean="0">
                <a:ln>
                  <a:noFill/>
                </a:ln>
                <a:solidFill>
                  <a:srgbClr val="000000"/>
                </a:solidFill>
                <a:effectLst/>
                <a:latin typeface="Verdana" panose="020B0604030504040204" pitchFamily="34" charset="0"/>
              </a:rPr>
              <a:t>Best approach to minimize waiting time.</a:t>
            </a:r>
          </a:p>
          <a:p>
            <a:pPr marL="0" marR="0" lvl="0" indent="0" algn="l" defTabSz="914400" rtl="0" eaLnBrk="0" fontAlgn="base" latinLnBrk="0" hangingPunct="0">
              <a:lnSpc>
                <a:spcPct val="100000"/>
              </a:lnSpc>
              <a:spcBef>
                <a:spcPct val="0"/>
              </a:spcBef>
              <a:spcAft>
                <a:spcPct val="0"/>
              </a:spcAft>
              <a:buClrTx/>
              <a:buSzTx/>
              <a:buFontTx/>
              <a:buChar char="•"/>
            </a:pPr>
            <a:r>
              <a:rPr kumimoji="0" lang="en-US" sz="2000" b="0" i="0" u="none" strike="noStrike" cap="none" normalizeH="0" baseline="0" dirty="0" smtClean="0">
                <a:ln>
                  <a:noFill/>
                </a:ln>
                <a:solidFill>
                  <a:srgbClr val="000000"/>
                </a:solidFill>
                <a:effectLst/>
                <a:latin typeface="Verdana" panose="020B0604030504040204" pitchFamily="34" charset="0"/>
              </a:rPr>
              <a:t>Easy to implement in Batch systems where required CPU time is known in advance.</a:t>
            </a:r>
          </a:p>
          <a:p>
            <a:pPr marL="0" marR="0" lvl="0" indent="0" algn="l" defTabSz="914400" rtl="0" eaLnBrk="0" fontAlgn="base" latinLnBrk="0" hangingPunct="0">
              <a:lnSpc>
                <a:spcPct val="100000"/>
              </a:lnSpc>
              <a:spcBef>
                <a:spcPct val="0"/>
              </a:spcBef>
              <a:spcAft>
                <a:spcPct val="0"/>
              </a:spcAft>
              <a:buClrTx/>
              <a:buSzTx/>
              <a:buFontTx/>
              <a:buChar char="•"/>
            </a:pPr>
            <a:r>
              <a:rPr kumimoji="0" lang="en-US" sz="2000" b="0" i="0" u="none" strike="noStrike" cap="none" normalizeH="0" baseline="0" dirty="0" smtClean="0">
                <a:ln>
                  <a:noFill/>
                </a:ln>
                <a:solidFill>
                  <a:srgbClr val="000000"/>
                </a:solidFill>
                <a:effectLst/>
                <a:latin typeface="Verdana" panose="020B0604030504040204" pitchFamily="34" charset="0"/>
              </a:rPr>
              <a:t>Impossible to implement in interactive systems where required CPU time is not known.</a:t>
            </a:r>
          </a:p>
          <a:p>
            <a:pPr marL="0" marR="0" lvl="0" indent="0" algn="l" defTabSz="914400" rtl="0" eaLnBrk="0" fontAlgn="base" latinLnBrk="0" hangingPunct="0">
              <a:lnSpc>
                <a:spcPct val="100000"/>
              </a:lnSpc>
              <a:spcBef>
                <a:spcPct val="0"/>
              </a:spcBef>
              <a:spcAft>
                <a:spcPct val="0"/>
              </a:spcAft>
              <a:buClrTx/>
              <a:buSzTx/>
              <a:buFontTx/>
              <a:buChar char="•"/>
            </a:pPr>
            <a:r>
              <a:rPr kumimoji="0" lang="en-US" sz="2000" b="0" i="0" u="none" strike="noStrike" cap="none" normalizeH="0" baseline="0" dirty="0" smtClean="0">
                <a:ln>
                  <a:noFill/>
                </a:ln>
                <a:solidFill>
                  <a:srgbClr val="000000"/>
                </a:solidFill>
                <a:effectLst/>
                <a:latin typeface="Verdana" panose="020B0604030504040204" pitchFamily="34" charset="0"/>
              </a:rPr>
              <a:t>The processer should know in advance how much time process will take.</a:t>
            </a:r>
            <a:endParaRPr kumimoji="0" lang="en-US" sz="2000" b="0" i="0" u="none" strike="noStrike" cap="none" normalizeH="0" baseline="0" dirty="0" smtClean="0">
              <a:ln>
                <a:noFill/>
              </a:ln>
              <a:solidFill>
                <a:srgbClr val="313131"/>
              </a:solidFill>
              <a:effectLst/>
              <a:latin typeface="Verdan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sz="2000" b="0" i="0" u="none" strike="noStrike" cap="none" normalizeH="0" baseline="0" dirty="0" smtClean="0">
              <a:ln>
                <a:noFill/>
              </a:ln>
              <a:solidFill>
                <a:schemeClr val="tx1"/>
              </a:solidFill>
              <a:effectLst/>
              <a:latin typeface="Arial" panose="020B0604020202020204" pitchFamily="34" charset="0"/>
            </a:endParaRPr>
          </a:p>
        </p:txBody>
      </p:sp>
      <p:sp>
        <p:nvSpPr>
          <p:cNvPr id="2050" name="AutoShape 2" descr="SJF Gantt Ch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52" name="Picture 4" descr="SJF Gantt Chart"/>
          <p:cNvPicPr>
            <a:picLocks noChangeAspect="1" noChangeArrowheads="1"/>
          </p:cNvPicPr>
          <p:nvPr/>
        </p:nvPicPr>
        <p:blipFill>
          <a:blip r:embed="rId2"/>
          <a:srcRect/>
          <a:stretch>
            <a:fillRect/>
          </a:stretch>
        </p:blipFill>
        <p:spPr bwMode="auto">
          <a:xfrm>
            <a:off x="3451225" y="2519362"/>
            <a:ext cx="5464175" cy="947125"/>
          </a:xfrm>
          <a:prstGeom prst="rect">
            <a:avLst/>
          </a:prstGeom>
          <a:noFill/>
        </p:spPr>
      </p:pic>
      <p:sp>
        <p:nvSpPr>
          <p:cNvPr id="6" name="Rectangle 5"/>
          <p:cNvSpPr/>
          <p:nvPr/>
        </p:nvSpPr>
        <p:spPr>
          <a:xfrm>
            <a:off x="1590181" y="2895600"/>
            <a:ext cx="1553069" cy="400110"/>
          </a:xfrm>
          <a:prstGeom prst="rect">
            <a:avLst/>
          </a:prstGeom>
        </p:spPr>
        <p:txBody>
          <a:bodyPr wrap="square">
            <a:spAutoFit/>
          </a:bodyPr>
          <a:lstStyle/>
          <a:p>
            <a:r>
              <a:rPr lang="en-US" sz="2000" b="1" dirty="0" smtClean="0"/>
              <a:t>Gantt Chart</a:t>
            </a:r>
            <a:endParaRPr lang="en-US" sz="2000" b="1" dirty="0"/>
          </a:p>
        </p:txBody>
      </p:sp>
      <p:sp>
        <p:nvSpPr>
          <p:cNvPr id="7" name="Rectangle 6"/>
          <p:cNvSpPr/>
          <p:nvPr/>
        </p:nvSpPr>
        <p:spPr>
          <a:xfrm>
            <a:off x="4757253" y="3530084"/>
            <a:ext cx="3553793" cy="369332"/>
          </a:xfrm>
          <a:prstGeom prst="rect">
            <a:avLst/>
          </a:prstGeom>
        </p:spPr>
        <p:txBody>
          <a:bodyPr wrap="none">
            <a:spAutoFit/>
          </a:bodyPr>
          <a:lstStyle/>
          <a:p>
            <a:r>
              <a:rPr lang="en-US" dirty="0" smtClean="0"/>
              <a:t>Average Wait Time: (3+12+5) / 4 = 5</a:t>
            </a:r>
            <a:endParaRPr lang="en-US" dirty="0"/>
          </a:p>
        </p:txBody>
      </p:sp>
      <p:graphicFrame>
        <p:nvGraphicFramePr>
          <p:cNvPr id="8" name="Table 7"/>
          <p:cNvGraphicFramePr>
            <a:graphicFrameLocks noGrp="1"/>
          </p:cNvGraphicFramePr>
          <p:nvPr/>
        </p:nvGraphicFramePr>
        <p:xfrm>
          <a:off x="7505700" y="3878580"/>
          <a:ext cx="4133850" cy="2407920"/>
        </p:xfrm>
        <a:graphic>
          <a:graphicData uri="http://schemas.openxmlformats.org/drawingml/2006/table">
            <a:tbl>
              <a:tblPr/>
              <a:tblGrid>
                <a:gridCol w="1046884"/>
                <a:gridCol w="3086966"/>
              </a:tblGrid>
              <a:tr h="0">
                <a:tc>
                  <a:txBody>
                    <a:bodyPr/>
                    <a:lstStyle/>
                    <a:p>
                      <a:pPr algn="ctr" fontAlgn="t"/>
                      <a:r>
                        <a:rPr lang="en-US"/>
                        <a:t>Process</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ctr" fontAlgn="t"/>
                      <a:r>
                        <a:rPr lang="en-US"/>
                        <a:t>Wait Time : Service Time - Arrival Time</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r>
              <a:tr h="392430">
                <a:tc>
                  <a:txBody>
                    <a:bodyPr/>
                    <a:lstStyle/>
                    <a:p>
                      <a:pPr fontAlgn="t"/>
                      <a:r>
                        <a:rPr lang="en-US"/>
                        <a:t>P0</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a:t>3 - 0 = 3</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0">
                <a:tc>
                  <a:txBody>
                    <a:bodyPr/>
                    <a:lstStyle/>
                    <a:p>
                      <a:pPr fontAlgn="t"/>
                      <a:r>
                        <a:rPr lang="en-US"/>
                        <a:t>P1</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a:t>0</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0">
                <a:tc>
                  <a:txBody>
                    <a:bodyPr/>
                    <a:lstStyle/>
                    <a:p>
                      <a:pPr fontAlgn="t"/>
                      <a:r>
                        <a:rPr lang="en-US"/>
                        <a:t>P2</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a:t>14 - 2 = 12</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0">
                <a:tc>
                  <a:txBody>
                    <a:bodyPr/>
                    <a:lstStyle/>
                    <a:p>
                      <a:pPr fontAlgn="t"/>
                      <a:r>
                        <a:rPr lang="en-US"/>
                        <a:t>P3</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dirty="0"/>
                        <a:t>8 - 3 = 5</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94306" name="Table 1"/>
          <p:cNvGraphicFramePr>
            <a:graphicFrameLocks noGrp="1"/>
          </p:cNvGraphicFramePr>
          <p:nvPr/>
        </p:nvGraphicFramePr>
        <p:xfrm>
          <a:off x="342539" y="3181350"/>
          <a:ext cx="5753100" cy="2990850"/>
        </p:xfrm>
        <a:graphic>
          <a:graphicData uri="http://schemas.openxmlformats.org/drawingml/2006/table">
            <a:tbl>
              <a:tblPr/>
              <a:tblGrid>
                <a:gridCol w="742950"/>
                <a:gridCol w="5010150"/>
              </a:tblGrid>
              <a:tr h="870754">
                <a:tc>
                  <a:txBody>
                    <a:bodyPr/>
                    <a:lstStyle/>
                    <a:p>
                      <a:pPr algn="ctr" fontAlgn="t"/>
                      <a:r>
                        <a:rPr lang="en-US" dirty="0">
                          <a:effectLst/>
                        </a:rPr>
                        <a:t>Process</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ctr" fontAlgn="t"/>
                      <a:r>
                        <a:rPr lang="en-US" dirty="0">
                          <a:effectLst/>
                        </a:rPr>
                        <a:t>Wait Time : Service Time - Arrival Time</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r>
              <a:tr h="530024">
                <a:tc>
                  <a:txBody>
                    <a:bodyPr/>
                    <a:lstStyle/>
                    <a:p>
                      <a:pPr fontAlgn="t"/>
                      <a:r>
                        <a:rPr lang="en-US">
                          <a:effectLst/>
                        </a:rPr>
                        <a:t>P0</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dirty="0">
                          <a:effectLst/>
                        </a:rPr>
                        <a:t>9 - 0 = 9</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530024">
                <a:tc>
                  <a:txBody>
                    <a:bodyPr/>
                    <a:lstStyle/>
                    <a:p>
                      <a:pPr fontAlgn="t"/>
                      <a:r>
                        <a:rPr lang="en-US">
                          <a:effectLst/>
                        </a:rPr>
                        <a:t>P1</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dirty="0">
                          <a:effectLst/>
                        </a:rPr>
                        <a:t>6 - 1 = 5</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530024">
                <a:tc>
                  <a:txBody>
                    <a:bodyPr/>
                    <a:lstStyle/>
                    <a:p>
                      <a:pPr fontAlgn="t"/>
                      <a:r>
                        <a:rPr lang="en-US">
                          <a:effectLst/>
                        </a:rPr>
                        <a:t>P2</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dirty="0">
                          <a:effectLst/>
                        </a:rPr>
                        <a:t>14 - 2 = 12</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530024">
                <a:tc>
                  <a:txBody>
                    <a:bodyPr/>
                    <a:lstStyle/>
                    <a:p>
                      <a:pPr fontAlgn="t"/>
                      <a:r>
                        <a:rPr lang="en-US">
                          <a:effectLst/>
                        </a:rPr>
                        <a:t>P3</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dirty="0">
                          <a:effectLst/>
                        </a:rPr>
                        <a:t>0 - 0 = 0</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bl>
          </a:graphicData>
        </a:graphic>
      </p:graphicFrame>
      <p:sp>
        <p:nvSpPr>
          <p:cNvPr id="1048589" name="Rectangle 1"/>
          <p:cNvSpPr>
            <a:spLocks noChangeArrowheads="1"/>
          </p:cNvSpPr>
          <p:nvPr/>
        </p:nvSpPr>
        <p:spPr bwMode="auto">
          <a:xfrm>
            <a:off x="281656" y="188093"/>
            <a:ext cx="11491244" cy="2280091"/>
          </a:xfrm>
          <a:prstGeom prst="rect">
            <a:avLst/>
          </a:prstGeom>
          <a:noFill/>
          <a:ln>
            <a:noFill/>
          </a:ln>
          <a:effectLst/>
        </p:spPr>
        <p:txBody>
          <a:bodyPr vert="horz" wrap="square" lIns="0" tIns="31740" rIns="31740" bIns="3174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pPr>
            <a:r>
              <a:rPr kumimoji="0" lang="en-US" sz="1800" b="1" i="0" u="sng" strike="noStrike" cap="none" normalizeH="0" baseline="0" dirty="0" smtClean="0">
                <a:ln>
                  <a:noFill/>
                </a:ln>
                <a:solidFill>
                  <a:srgbClr val="121214"/>
                </a:solidFill>
                <a:effectLst/>
                <a:latin typeface="Verdana" panose="020B0604030504040204" pitchFamily="34" charset="0"/>
              </a:rPr>
              <a:t>3.  Priority Based Scheduling</a:t>
            </a:r>
          </a:p>
          <a:p>
            <a:pPr marL="0" marR="0" lvl="0" indent="0" algn="just" defTabSz="914400" rtl="0" eaLnBrk="0" fontAlgn="base" latinLnBrk="0" hangingPunct="0">
              <a:lnSpc>
                <a:spcPct val="100000"/>
              </a:lnSpc>
              <a:spcBef>
                <a:spcPct val="0"/>
              </a:spcBef>
              <a:spcAft>
                <a:spcPct val="0"/>
              </a:spcAft>
              <a:buClrTx/>
              <a:buSzTx/>
              <a:buFontTx/>
              <a:buChar char="•"/>
            </a:pPr>
            <a:r>
              <a:rPr kumimoji="0" lang="en-US" sz="1800" b="0" i="0" u="none" strike="noStrike" cap="none" normalizeH="0" baseline="0" dirty="0" smtClean="0">
                <a:ln>
                  <a:noFill/>
                </a:ln>
                <a:solidFill>
                  <a:srgbClr val="000000"/>
                </a:solidFill>
                <a:effectLst/>
                <a:latin typeface="Verdana" panose="020B0604030504040204" pitchFamily="34" charset="0"/>
              </a:rPr>
              <a:t>Priority scheduling is a non-preemptive algorithm and one of the most common scheduling algorithms in batch systems.</a:t>
            </a:r>
          </a:p>
          <a:p>
            <a:pPr marL="0" marR="0" lvl="0" indent="0" algn="just" defTabSz="914400" rtl="0" eaLnBrk="0" fontAlgn="base" latinLnBrk="0" hangingPunct="0">
              <a:lnSpc>
                <a:spcPct val="100000"/>
              </a:lnSpc>
              <a:spcBef>
                <a:spcPct val="0"/>
              </a:spcBef>
              <a:spcAft>
                <a:spcPct val="0"/>
              </a:spcAft>
              <a:buClrTx/>
              <a:buSzTx/>
              <a:buFontTx/>
              <a:buChar char="•"/>
            </a:pPr>
            <a:r>
              <a:rPr kumimoji="0" lang="en-US" sz="1800" b="0" i="0" u="none" strike="noStrike" cap="none" normalizeH="0" baseline="0" dirty="0" smtClean="0">
                <a:ln>
                  <a:noFill/>
                </a:ln>
                <a:solidFill>
                  <a:srgbClr val="000000"/>
                </a:solidFill>
                <a:effectLst/>
                <a:latin typeface="Verdana" panose="020B0604030504040204" pitchFamily="34" charset="0"/>
              </a:rPr>
              <a:t>Each process is assigned a priority. Process with highest priority is to be executed first and so on.</a:t>
            </a:r>
          </a:p>
          <a:p>
            <a:pPr marL="0" marR="0" lvl="0" indent="0" algn="just" defTabSz="914400" rtl="0" eaLnBrk="0" fontAlgn="base" latinLnBrk="0" hangingPunct="0">
              <a:lnSpc>
                <a:spcPct val="100000"/>
              </a:lnSpc>
              <a:spcBef>
                <a:spcPct val="0"/>
              </a:spcBef>
              <a:spcAft>
                <a:spcPct val="0"/>
              </a:spcAft>
              <a:buClrTx/>
              <a:buSzTx/>
              <a:buFontTx/>
              <a:buChar char="•"/>
            </a:pPr>
            <a:r>
              <a:rPr kumimoji="0" lang="en-US" sz="1800" b="0" i="0" u="none" strike="noStrike" cap="none" normalizeH="0" baseline="0" dirty="0" smtClean="0">
                <a:ln>
                  <a:noFill/>
                </a:ln>
                <a:solidFill>
                  <a:srgbClr val="000000"/>
                </a:solidFill>
                <a:effectLst/>
                <a:latin typeface="Verdana" panose="020B0604030504040204" pitchFamily="34" charset="0"/>
              </a:rPr>
              <a:t>Processes with same priority are executed on first come first served basis.</a:t>
            </a:r>
          </a:p>
          <a:p>
            <a:pPr marL="0" marR="0" lvl="0" indent="0" algn="just" defTabSz="914400" rtl="0" eaLnBrk="0" fontAlgn="base" latinLnBrk="0" hangingPunct="0">
              <a:lnSpc>
                <a:spcPct val="100000"/>
              </a:lnSpc>
              <a:spcBef>
                <a:spcPct val="0"/>
              </a:spcBef>
              <a:spcAft>
                <a:spcPct val="0"/>
              </a:spcAft>
              <a:buClrTx/>
              <a:buSzTx/>
              <a:buFontTx/>
              <a:buChar char="•"/>
            </a:pPr>
            <a:r>
              <a:rPr kumimoji="0" lang="en-US" sz="1800" b="0" i="0" u="none" strike="noStrike" cap="none" normalizeH="0" baseline="0" dirty="0" smtClean="0">
                <a:ln>
                  <a:noFill/>
                </a:ln>
                <a:solidFill>
                  <a:srgbClr val="000000"/>
                </a:solidFill>
                <a:effectLst/>
                <a:latin typeface="Verdana" panose="020B0604030504040204" pitchFamily="34" charset="0"/>
              </a:rPr>
              <a:t>Priority can be decided based on memory requirements, time requirements or any other resource requirement.</a:t>
            </a:r>
            <a:endParaRPr kumimoji="0" lang="en-US" sz="1800" b="0" i="0" u="none" strike="noStrike" cap="none" normalizeH="0" baseline="0" dirty="0" smtClean="0">
              <a:ln>
                <a:noFill/>
              </a:ln>
              <a:solidFill>
                <a:srgbClr val="313131"/>
              </a:solidFill>
              <a:effectLst/>
              <a:latin typeface="Verdana" panose="020B0604030504040204" pitchFamily="34"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en-US" sz="1800" b="0" i="0" u="none" strike="noStrike" cap="none" normalizeH="0" baseline="0" dirty="0" smtClean="0">
                <a:ln>
                  <a:noFill/>
                </a:ln>
                <a:solidFill>
                  <a:schemeClr val="tx1"/>
                </a:solidFill>
                <a:effectLst/>
              </a:rPr>
              <a:t>                                                                                                                           </a:t>
            </a:r>
          </a:p>
        </p:txBody>
      </p:sp>
      <p:pic>
        <p:nvPicPr>
          <p:cNvPr id="2097154" name="Picture 2" descr="Priority Scheduling Algorithm"/>
          <p:cNvPicPr>
            <a:picLocks noChangeAspect="1" noChangeArrowheads="1"/>
          </p:cNvPicPr>
          <p:nvPr/>
        </p:nvPicPr>
        <p:blipFill>
          <a:blip r:embed="rId2"/>
          <a:srcRect/>
          <a:stretch>
            <a:fillRect/>
          </a:stretch>
        </p:blipFill>
        <p:spPr bwMode="auto">
          <a:xfrm>
            <a:off x="6419850" y="2724151"/>
            <a:ext cx="5772150" cy="3771900"/>
          </a:xfrm>
          <a:prstGeom prst="rect">
            <a:avLst/>
          </a:prstGeom>
          <a:noFill/>
        </p:spPr>
      </p:pic>
      <p:sp>
        <p:nvSpPr>
          <p:cNvPr id="5" name="Rectangle 4"/>
          <p:cNvSpPr/>
          <p:nvPr/>
        </p:nvSpPr>
        <p:spPr>
          <a:xfrm>
            <a:off x="3548398" y="2501384"/>
            <a:ext cx="5209503" cy="369332"/>
          </a:xfrm>
          <a:prstGeom prst="rect">
            <a:avLst/>
          </a:prstGeom>
        </p:spPr>
        <p:txBody>
          <a:bodyPr wrap="none">
            <a:spAutoFit/>
          </a:bodyPr>
          <a:lstStyle/>
          <a:p>
            <a:pPr lvl="0" algn="just" eaLnBrk="0" fontAlgn="base" hangingPunct="0">
              <a:spcBef>
                <a:spcPct val="0"/>
              </a:spcBef>
              <a:spcAft>
                <a:spcPct val="0"/>
              </a:spcAft>
            </a:pPr>
            <a:r>
              <a:rPr lang="en-US" dirty="0" smtClean="0">
                <a:solidFill>
                  <a:srgbClr val="000000"/>
                </a:solidFill>
                <a:latin typeface="Verdana" panose="020B0604030504040204" pitchFamily="34" charset="0"/>
              </a:rPr>
              <a:t>Average Wait Time: (9+5+12+0) / 4 = 6.5</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0"/>
            <a:ext cx="10401300" cy="4154984"/>
          </a:xfrm>
          <a:prstGeom prst="rect">
            <a:avLst/>
          </a:prstGeom>
        </p:spPr>
        <p:txBody>
          <a:bodyPr wrap="square">
            <a:spAutoFit/>
          </a:bodyPr>
          <a:lstStyle/>
          <a:p>
            <a:r>
              <a:rPr lang="en-US" sz="2400" b="1" u="sng" dirty="0" smtClean="0"/>
              <a:t>Shortest Remaining Time</a:t>
            </a:r>
          </a:p>
          <a:p>
            <a:pPr>
              <a:buFont typeface="Arial" pitchFamily="34" charset="0"/>
              <a:buChar char="•"/>
            </a:pPr>
            <a:r>
              <a:rPr lang="en-US" sz="2400" dirty="0" smtClean="0"/>
              <a:t>Shortest remaining time, also known as shortest remaining time first (SRTF), is a scheduling method that is a preemptive version of shortest job next scheduling. In this scheduling algorithm, the process with the smallest amount of time remaining until completion is selected to execute.</a:t>
            </a:r>
            <a:endParaRPr lang="en-US" sz="2400" u="sng" dirty="0" smtClean="0"/>
          </a:p>
          <a:p>
            <a:pPr>
              <a:buFont typeface="Arial" pitchFamily="34" charset="0"/>
              <a:buChar char="•"/>
            </a:pPr>
            <a:r>
              <a:rPr lang="en-US" sz="2400" dirty="0" smtClean="0"/>
              <a:t>Shortest remaining time (SRT) is the preemptive version of the SJN algorithm.</a:t>
            </a:r>
          </a:p>
          <a:p>
            <a:pPr>
              <a:buFont typeface="Arial" pitchFamily="34" charset="0"/>
              <a:buChar char="•"/>
            </a:pPr>
            <a:r>
              <a:rPr lang="en-US" sz="2400" dirty="0" smtClean="0"/>
              <a:t>The processor is allocated to the job closest to completion but it can be preempted by a newer ready job with shorter time to completion.</a:t>
            </a:r>
          </a:p>
          <a:p>
            <a:pPr>
              <a:buFont typeface="Arial" pitchFamily="34" charset="0"/>
              <a:buChar char="•"/>
            </a:pPr>
            <a:r>
              <a:rPr lang="en-US" sz="2400" dirty="0" smtClean="0"/>
              <a:t>Impossible to implement in interactive systems where required CPU time is not known.</a:t>
            </a:r>
          </a:p>
          <a:p>
            <a:pPr>
              <a:buFont typeface="Arial" pitchFamily="34" charset="0"/>
              <a:buChar char="•"/>
            </a:pPr>
            <a:r>
              <a:rPr lang="en-US" sz="2400" dirty="0" smtClean="0"/>
              <a:t>It is often used in batch environments where short jobs need to give preference.</a:t>
            </a:r>
            <a:endParaRPr lang="en-US" sz="2400" dirty="0"/>
          </a:p>
        </p:txBody>
      </p:sp>
      <p:sp>
        <p:nvSpPr>
          <p:cNvPr id="3" name="Rectangle 2"/>
          <p:cNvSpPr/>
          <p:nvPr/>
        </p:nvSpPr>
        <p:spPr>
          <a:xfrm>
            <a:off x="400050" y="4180344"/>
            <a:ext cx="10896600" cy="2308324"/>
          </a:xfrm>
          <a:prstGeom prst="rect">
            <a:avLst/>
          </a:prstGeom>
        </p:spPr>
        <p:txBody>
          <a:bodyPr wrap="square">
            <a:spAutoFit/>
          </a:bodyPr>
          <a:lstStyle/>
          <a:p>
            <a:pPr fontAlgn="base"/>
            <a:r>
              <a:rPr lang="en-US" sz="2400" b="1" dirty="0" smtClean="0"/>
              <a:t>Advantages of SRTF Scheduling</a:t>
            </a:r>
          </a:p>
          <a:p>
            <a:pPr fontAlgn="base"/>
            <a:r>
              <a:rPr lang="en-US" sz="2400" dirty="0" smtClean="0"/>
              <a:t>(</a:t>
            </a:r>
            <a:r>
              <a:rPr lang="en-US" sz="2400" dirty="0" err="1" smtClean="0"/>
              <a:t>i</a:t>
            </a:r>
            <a:r>
              <a:rPr lang="en-US" sz="2400" dirty="0" smtClean="0"/>
              <a:t>) Many processes execute in less amount of time. So, throughput is increased.</a:t>
            </a:r>
            <a:br>
              <a:rPr lang="en-US" sz="2400" dirty="0" smtClean="0"/>
            </a:br>
            <a:r>
              <a:rPr lang="en-US" sz="2400" dirty="0" smtClean="0"/>
              <a:t>(ii) Processes which have short burst time run fast.</a:t>
            </a:r>
          </a:p>
          <a:p>
            <a:pPr fontAlgn="base"/>
            <a:r>
              <a:rPr lang="en-US" sz="2400" b="1" dirty="0" smtClean="0"/>
              <a:t>Disadvantages of SRTF Scheduling</a:t>
            </a:r>
          </a:p>
          <a:p>
            <a:pPr fontAlgn="base"/>
            <a:r>
              <a:rPr lang="en-US" sz="2400" dirty="0" smtClean="0"/>
              <a:t>(</a:t>
            </a:r>
            <a:r>
              <a:rPr lang="en-US" sz="2400" dirty="0" err="1" smtClean="0"/>
              <a:t>i</a:t>
            </a:r>
            <a:r>
              <a:rPr lang="en-US" sz="2400" dirty="0" smtClean="0"/>
              <a:t>) Practically it is not possible to predict the burst time.</a:t>
            </a:r>
            <a:br>
              <a:rPr lang="en-US" sz="2400" dirty="0" smtClean="0"/>
            </a:br>
            <a:r>
              <a:rPr lang="en-US" sz="2400" dirty="0" smtClean="0"/>
              <a:t>(ii) Processes which have long burst time will have to wait for long time for execution.</a:t>
            </a: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00050" y="3558539"/>
          <a:ext cx="5753100" cy="2407920"/>
        </p:xfrm>
        <a:graphic>
          <a:graphicData uri="http://schemas.openxmlformats.org/drawingml/2006/table">
            <a:tbl>
              <a:tblPr/>
              <a:tblGrid>
                <a:gridCol w="742950"/>
                <a:gridCol w="5010150"/>
              </a:tblGrid>
              <a:tr h="650015">
                <a:tc>
                  <a:txBody>
                    <a:bodyPr/>
                    <a:lstStyle/>
                    <a:p>
                      <a:pPr algn="ctr" fontAlgn="t"/>
                      <a:r>
                        <a:rPr lang="en-US" dirty="0"/>
                        <a:t>Process</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ctr" fontAlgn="t"/>
                      <a:r>
                        <a:rPr lang="en-US"/>
                        <a:t>Wait Time : Service Time - Arrival Time</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r>
              <a:tr h="395661">
                <a:tc>
                  <a:txBody>
                    <a:bodyPr/>
                    <a:lstStyle/>
                    <a:p>
                      <a:pPr fontAlgn="t"/>
                      <a:r>
                        <a:rPr lang="en-US"/>
                        <a:t>P0</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a:t>(0 - 0) + (12 - 3) = 9</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395661">
                <a:tc>
                  <a:txBody>
                    <a:bodyPr/>
                    <a:lstStyle/>
                    <a:p>
                      <a:pPr fontAlgn="t"/>
                      <a:r>
                        <a:rPr lang="en-US"/>
                        <a:t>P1</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dirty="0"/>
                        <a:t>(3 - 1) = 2</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395661">
                <a:tc>
                  <a:txBody>
                    <a:bodyPr/>
                    <a:lstStyle/>
                    <a:p>
                      <a:pPr fontAlgn="t"/>
                      <a:r>
                        <a:rPr lang="en-US"/>
                        <a:t>P2</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a:t>(6 - 2) + (14 - 9) + (20 - 17) = 12</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395661">
                <a:tc>
                  <a:txBody>
                    <a:bodyPr/>
                    <a:lstStyle/>
                    <a:p>
                      <a:pPr fontAlgn="t"/>
                      <a:r>
                        <a:rPr lang="en-US"/>
                        <a:t>P3</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dirty="0"/>
                        <a:t>(9 - 3) + (17 - 12) = 11</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bl>
          </a:graphicData>
        </a:graphic>
      </p:graphicFrame>
      <p:sp>
        <p:nvSpPr>
          <p:cNvPr id="27649" name="Rectangle 1"/>
          <p:cNvSpPr>
            <a:spLocks noChangeArrowheads="1"/>
          </p:cNvSpPr>
          <p:nvPr/>
        </p:nvSpPr>
        <p:spPr bwMode="auto">
          <a:xfrm>
            <a:off x="285750" y="228600"/>
            <a:ext cx="11563350" cy="2341646"/>
          </a:xfrm>
          <a:prstGeom prst="rect">
            <a:avLst/>
          </a:prstGeom>
          <a:noFill/>
          <a:ln w="9525">
            <a:noFill/>
            <a:miter lim="800000"/>
            <a:headEnd/>
            <a:tailEnd/>
          </a:ln>
          <a:effectLst/>
        </p:spPr>
        <p:txBody>
          <a:bodyPr vert="horz" wrap="square" lIns="0" tIns="31740" rIns="31740" bIns="3174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strike="noStrike" cap="none" normalizeH="0" baseline="0" dirty="0" smtClean="0">
                <a:ln>
                  <a:noFill/>
                </a:ln>
                <a:solidFill>
                  <a:srgbClr val="121214"/>
                </a:solidFill>
                <a:effectLst/>
                <a:latin typeface="Verdana" pitchFamily="34" charset="0"/>
                <a:cs typeface="Arial" pitchFamily="34" charset="0"/>
              </a:rPr>
              <a:t>4.  </a:t>
            </a:r>
            <a:r>
              <a:rPr kumimoji="0" lang="en-US" sz="2000" b="1" i="0" u="sng" strike="noStrike" cap="none" normalizeH="0" baseline="0" dirty="0" smtClean="0">
                <a:ln>
                  <a:noFill/>
                </a:ln>
                <a:solidFill>
                  <a:srgbClr val="121214"/>
                </a:solidFill>
                <a:effectLst/>
                <a:latin typeface="Verdana" pitchFamily="34" charset="0"/>
                <a:cs typeface="Arial" pitchFamily="34" charset="0"/>
              </a:rPr>
              <a:t>Round Robin Scheduling</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1" i="0" u="sng" strike="noStrike" cap="none" normalizeH="0" baseline="0" dirty="0" smtClean="0">
              <a:ln>
                <a:noFill/>
              </a:ln>
              <a:solidFill>
                <a:srgbClr val="121214"/>
              </a:solidFill>
              <a:effectLst/>
              <a:latin typeface="Verdana"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b="0" i="0" u="none" strike="noStrike" cap="none" normalizeH="0" baseline="0" dirty="0" smtClean="0">
                <a:ln>
                  <a:noFill/>
                </a:ln>
                <a:solidFill>
                  <a:srgbClr val="000000"/>
                </a:solidFill>
                <a:effectLst/>
                <a:latin typeface="Verdana" pitchFamily="34" charset="0"/>
                <a:cs typeface="Arial" pitchFamily="34" charset="0"/>
              </a:rPr>
              <a:t>Round Robin is the preemptive process scheduling algorithm.</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b="0" i="0" u="none" strike="noStrike" cap="none" normalizeH="0" baseline="0" dirty="0" smtClean="0">
                <a:ln>
                  <a:noFill/>
                </a:ln>
                <a:solidFill>
                  <a:srgbClr val="000000"/>
                </a:solidFill>
                <a:effectLst/>
                <a:latin typeface="Verdana" pitchFamily="34" charset="0"/>
                <a:cs typeface="Arial" pitchFamily="34" charset="0"/>
              </a:rPr>
              <a:t>Each process is provided a </a:t>
            </a:r>
            <a:r>
              <a:rPr kumimoji="0" lang="en-US" b="0" i="0" u="sng" strike="noStrike" cap="none" normalizeH="0" baseline="0" dirty="0" smtClean="0">
                <a:ln>
                  <a:noFill/>
                </a:ln>
                <a:solidFill>
                  <a:srgbClr val="000000"/>
                </a:solidFill>
                <a:effectLst/>
                <a:latin typeface="Verdana" pitchFamily="34" charset="0"/>
                <a:cs typeface="Arial" pitchFamily="34" charset="0"/>
              </a:rPr>
              <a:t>fix time </a:t>
            </a:r>
            <a:r>
              <a:rPr kumimoji="0" lang="en-US" b="0" i="0" u="none" strike="noStrike" cap="none" normalizeH="0" baseline="0" dirty="0" smtClean="0">
                <a:ln>
                  <a:noFill/>
                </a:ln>
                <a:solidFill>
                  <a:srgbClr val="000000"/>
                </a:solidFill>
                <a:effectLst/>
                <a:latin typeface="Verdana" pitchFamily="34" charset="0"/>
                <a:cs typeface="Arial" pitchFamily="34" charset="0"/>
              </a:rPr>
              <a:t>to execute, it is called a </a:t>
            </a:r>
            <a:r>
              <a:rPr kumimoji="0" lang="en-US" b="1" i="0" u="none" strike="noStrike" cap="none" normalizeH="0" baseline="0" dirty="0" smtClean="0">
                <a:ln>
                  <a:noFill/>
                </a:ln>
                <a:solidFill>
                  <a:srgbClr val="000000"/>
                </a:solidFill>
                <a:effectLst/>
                <a:latin typeface="Verdana" pitchFamily="34" charset="0"/>
                <a:cs typeface="Arial" pitchFamily="34" charset="0"/>
              </a:rPr>
              <a:t>quantum</a:t>
            </a:r>
            <a:r>
              <a:rPr kumimoji="0" lang="en-US" b="0" i="0" u="none" strike="noStrike" cap="none" normalizeH="0" baseline="0" dirty="0" smtClean="0">
                <a:ln>
                  <a:noFill/>
                </a:ln>
                <a:solidFill>
                  <a:srgbClr val="000000"/>
                </a:solidFill>
                <a:effectLst/>
                <a:latin typeface="Verdana" pitchFamily="34" charset="0"/>
                <a:cs typeface="Arial" pitchFamily="34" charset="0"/>
              </a:rPr>
              <a:t>.</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b="0" i="0" u="none" strike="noStrike" cap="none" normalizeH="0" baseline="0" dirty="0" smtClean="0">
                <a:ln>
                  <a:noFill/>
                </a:ln>
                <a:solidFill>
                  <a:srgbClr val="000000"/>
                </a:solidFill>
                <a:effectLst/>
                <a:latin typeface="Verdana" pitchFamily="34" charset="0"/>
                <a:cs typeface="Arial" pitchFamily="34" charset="0"/>
              </a:rPr>
              <a:t>Once a process is executed for a given time period, it is preempted and other process executes for a given time period.</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b="0" i="0" u="none" strike="noStrike" cap="none" normalizeH="0" baseline="0" dirty="0" smtClean="0">
                <a:ln>
                  <a:noFill/>
                </a:ln>
                <a:solidFill>
                  <a:srgbClr val="000000"/>
                </a:solidFill>
                <a:effectLst/>
                <a:latin typeface="Verdana" pitchFamily="34" charset="0"/>
                <a:cs typeface="Arial" pitchFamily="34" charset="0"/>
              </a:rPr>
              <a:t>Context switching is used to save states of preempted processes.</a:t>
            </a:r>
            <a:endParaRPr kumimoji="0" lang="en-US" b="0" i="0" u="none" strike="noStrike" cap="none" normalizeH="0" baseline="0" dirty="0" smtClean="0">
              <a:ln>
                <a:noFill/>
              </a:ln>
              <a:solidFill>
                <a:srgbClr val="313131"/>
              </a:solidFill>
              <a:effectLst/>
              <a:latin typeface="Verdana"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cs typeface="Arial" pitchFamily="34" charset="0"/>
              </a:rPr>
              <a:t>                                                                                         </a:t>
            </a:r>
          </a:p>
        </p:txBody>
      </p:sp>
      <p:pic>
        <p:nvPicPr>
          <p:cNvPr id="27650" name="Picture 2" descr="Round Robin Scheduling Algorithm"/>
          <p:cNvPicPr>
            <a:picLocks noChangeAspect="1" noChangeArrowheads="1"/>
          </p:cNvPicPr>
          <p:nvPr/>
        </p:nvPicPr>
        <p:blipFill>
          <a:blip r:embed="rId2"/>
          <a:srcRect/>
          <a:stretch>
            <a:fillRect/>
          </a:stretch>
        </p:blipFill>
        <p:spPr bwMode="auto">
          <a:xfrm>
            <a:off x="6496050" y="3589338"/>
            <a:ext cx="5257800" cy="2125662"/>
          </a:xfrm>
          <a:prstGeom prst="rect">
            <a:avLst/>
          </a:prstGeom>
          <a:noFill/>
        </p:spPr>
      </p:pic>
      <p:sp>
        <p:nvSpPr>
          <p:cNvPr id="5" name="Rectangle 4"/>
          <p:cNvSpPr/>
          <p:nvPr/>
        </p:nvSpPr>
        <p:spPr>
          <a:xfrm>
            <a:off x="3379410" y="2806184"/>
            <a:ext cx="5356979" cy="369332"/>
          </a:xfrm>
          <a:prstGeom prst="rect">
            <a:avLst/>
          </a:prstGeom>
        </p:spPr>
        <p:txBody>
          <a:bodyPr wrap="none">
            <a:spAutoFit/>
          </a:bodyPr>
          <a:lstStyle/>
          <a:p>
            <a:pPr lvl="0" algn="just" eaLnBrk="0" fontAlgn="base" hangingPunct="0">
              <a:spcBef>
                <a:spcPct val="0"/>
              </a:spcBef>
              <a:spcAft>
                <a:spcPct val="0"/>
              </a:spcAft>
            </a:pPr>
            <a:r>
              <a:rPr lang="en-US" dirty="0" smtClean="0">
                <a:solidFill>
                  <a:srgbClr val="000000"/>
                </a:solidFill>
                <a:latin typeface="Verdana" pitchFamily="34" charset="0"/>
                <a:cs typeface="Arial" pitchFamily="34" charset="0"/>
              </a:rPr>
              <a:t>Average Wait Time: (9+2+12+11) / 4 = 8.5</a:t>
            </a:r>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5300" y="245745"/>
            <a:ext cx="10477500" cy="6186309"/>
          </a:xfrm>
          <a:prstGeom prst="rect">
            <a:avLst/>
          </a:prstGeom>
        </p:spPr>
        <p:txBody>
          <a:bodyPr wrap="square">
            <a:spAutoFit/>
          </a:bodyPr>
          <a:lstStyle/>
          <a:p>
            <a:r>
              <a:rPr lang="en-US" b="1" dirty="0" smtClean="0">
                <a:latin typeface="+mj-lt"/>
              </a:rPr>
              <a:t>5.   </a:t>
            </a:r>
            <a:r>
              <a:rPr lang="en-US" sz="2000" b="1" u="sng" dirty="0" smtClean="0">
                <a:latin typeface="+mj-lt"/>
              </a:rPr>
              <a:t>Multilevel Queue Scheduling </a:t>
            </a:r>
            <a:r>
              <a:rPr lang="en-US" sz="2000" u="sng" dirty="0" smtClean="0">
                <a:latin typeface="+mj-lt"/>
              </a:rPr>
              <a:t>: </a:t>
            </a:r>
          </a:p>
          <a:p>
            <a:pPr>
              <a:lnSpc>
                <a:spcPct val="150000"/>
              </a:lnSpc>
            </a:pPr>
            <a:r>
              <a:rPr lang="en-US" dirty="0" smtClean="0">
                <a:latin typeface="+mj-lt"/>
              </a:rPr>
              <a:t>Multilevel Queue Scheduling based on response–time requirements. Some process required a quick response by the processor; some processes can wait. Processes can be classifieds -Foreground process and background process. Based on memory size, priority and process type ready queue is assigned to processes. Separate queues used for foreground and background processes. Both processes are scheduled by the different scheduling algorithm. Foreground process used RR algorithm, and background process used FCFS algorithm. Lets us discuss an example of Multilevel Queue Scheduling with five queues having a different priority level.</a:t>
            </a:r>
          </a:p>
          <a:p>
            <a:pPr lvl="2">
              <a:lnSpc>
                <a:spcPct val="150000"/>
              </a:lnSpc>
            </a:pPr>
            <a:r>
              <a:rPr lang="en-US" dirty="0" smtClean="0">
                <a:latin typeface="+mj-lt"/>
              </a:rPr>
              <a:t>1. System Processes</a:t>
            </a:r>
          </a:p>
          <a:p>
            <a:pPr lvl="2">
              <a:lnSpc>
                <a:spcPct val="150000"/>
              </a:lnSpc>
            </a:pPr>
            <a:r>
              <a:rPr lang="en-US" dirty="0" smtClean="0">
                <a:latin typeface="+mj-lt"/>
              </a:rPr>
              <a:t>2. Interactive Processes</a:t>
            </a:r>
          </a:p>
          <a:p>
            <a:pPr lvl="2">
              <a:lnSpc>
                <a:spcPct val="150000"/>
              </a:lnSpc>
            </a:pPr>
            <a:r>
              <a:rPr lang="en-US" dirty="0" smtClean="0">
                <a:latin typeface="+mj-lt"/>
              </a:rPr>
              <a:t>3. Interactive Editing processes</a:t>
            </a:r>
          </a:p>
          <a:p>
            <a:pPr lvl="2">
              <a:lnSpc>
                <a:spcPct val="150000"/>
              </a:lnSpc>
            </a:pPr>
            <a:r>
              <a:rPr lang="en-US" dirty="0" smtClean="0">
                <a:latin typeface="+mj-lt"/>
              </a:rPr>
              <a:t>4. Batch Processes</a:t>
            </a:r>
          </a:p>
          <a:p>
            <a:pPr lvl="2">
              <a:lnSpc>
                <a:spcPct val="150000"/>
              </a:lnSpc>
            </a:pPr>
            <a:r>
              <a:rPr lang="en-US" dirty="0" smtClean="0">
                <a:latin typeface="+mj-lt"/>
              </a:rPr>
              <a:t>5. Student Processes</a:t>
            </a:r>
          </a:p>
          <a:p>
            <a:r>
              <a:rPr lang="en-US" dirty="0" smtClean="0">
                <a:latin typeface="+mj-lt"/>
              </a:rPr>
              <a:t>Each queue has a different level of priority. If an interactive editing process entered in ready queue and Student process was running. Then student process preempted and interactive editing process first execute.</a:t>
            </a:r>
            <a:endParaRPr lang="en-US" dirty="0">
              <a:latin typeface="+mj-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47650"/>
            <a:ext cx="11201400" cy="2000548"/>
          </a:xfrm>
          <a:prstGeom prst="rect">
            <a:avLst/>
          </a:prstGeom>
        </p:spPr>
        <p:txBody>
          <a:bodyPr wrap="square">
            <a:spAutoFit/>
          </a:bodyPr>
          <a:lstStyle/>
          <a:p>
            <a:pPr algn="ctr"/>
            <a:r>
              <a:rPr lang="en-US" sz="2400" b="1" dirty="0" smtClean="0"/>
              <a:t>B)    </a:t>
            </a:r>
            <a:r>
              <a:rPr lang="en-US" sz="2400" b="1" u="sng" dirty="0" smtClean="0"/>
              <a:t>Process Synchronization</a:t>
            </a:r>
          </a:p>
          <a:p>
            <a:r>
              <a:rPr lang="en-US" sz="2000" dirty="0" smtClean="0"/>
              <a:t>	Process Synchronization means sharing system resources by processes in a such a way that, Concurrent access to shared data is handled thereby minimizing the chance of inconsistent data. Maintaining data consistency demands mechanisms to ensure synchronized execution of cooperating processes. Process Synchronization was introduced to handle problems that arose while multiple process executions.</a:t>
            </a:r>
            <a:endParaRPr lang="en-US" sz="2000" dirty="0"/>
          </a:p>
        </p:txBody>
      </p:sp>
      <p:sp>
        <p:nvSpPr>
          <p:cNvPr id="29697" name="Rectangle 1"/>
          <p:cNvSpPr>
            <a:spLocks noChangeArrowheads="1"/>
          </p:cNvSpPr>
          <p:nvPr/>
        </p:nvSpPr>
        <p:spPr bwMode="auto">
          <a:xfrm>
            <a:off x="114300" y="2286000"/>
            <a:ext cx="11525250" cy="1936399"/>
          </a:xfrm>
          <a:prstGeom prst="rect">
            <a:avLst/>
          </a:prstGeom>
          <a:solidFill>
            <a:srgbClr val="FFFFFF"/>
          </a:solidFill>
          <a:ln w="9525">
            <a:noFill/>
            <a:miter lim="800000"/>
            <a:headEnd/>
            <a:tailEnd/>
          </a:ln>
          <a:effectLst/>
        </p:spPr>
        <p:txBody>
          <a:bodyPr vert="horz" wrap="square" lIns="0" tIns="44436" rIns="0" bIns="44436" numCol="1" anchor="ctr" anchorCtr="0" compatLnSpc="1">
            <a:prstTxWarp prst="textNoShape">
              <a:avLst/>
            </a:prstTxWarp>
            <a:spAutoFit/>
          </a:bodyPr>
          <a:lstStyle/>
          <a:p>
            <a:pPr algn="ctr" eaLnBrk="0" fontAlgn="base" hangingPunct="0">
              <a:spcBef>
                <a:spcPct val="0"/>
              </a:spcBef>
              <a:spcAft>
                <a:spcPct val="0"/>
              </a:spcAft>
            </a:pPr>
            <a:r>
              <a:rPr lang="en-US" sz="2000" b="1" dirty="0" smtClean="0">
                <a:solidFill>
                  <a:srgbClr val="000000"/>
                </a:solidFill>
                <a:latin typeface="roboto"/>
                <a:cs typeface="Arial" pitchFamily="34" charset="0"/>
              </a:rPr>
              <a:t>Critical Section Problem</a:t>
            </a:r>
          </a:p>
          <a:p>
            <a:pPr marL="0" marR="0" lvl="0" indent="0"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	A Critical Section is a code segment that accesses shared variables and has to be executed as an atomic action. It</a:t>
            </a:r>
            <a:r>
              <a:rPr kumimoji="0" lang="en-US" sz="2000" b="0" i="0" u="none" strike="noStrike" cap="none" normalizeH="0" dirty="0" smtClean="0">
                <a:ln>
                  <a:noFill/>
                </a:ln>
                <a:solidFill>
                  <a:srgbClr val="000000"/>
                </a:solidFill>
                <a:effectLst/>
                <a:latin typeface="Arial" pitchFamily="34" charset="0"/>
                <a:cs typeface="Arial" pitchFamily="34" charset="0"/>
              </a:rPr>
              <a:t> </a:t>
            </a:r>
            <a:r>
              <a:rPr kumimoji="0" lang="en-US" sz="2000" b="0" i="0" u="none" strike="noStrike" cap="none" normalizeH="0" baseline="0" dirty="0" smtClean="0">
                <a:ln>
                  <a:noFill/>
                </a:ln>
                <a:solidFill>
                  <a:srgbClr val="000000"/>
                </a:solidFill>
                <a:effectLst/>
                <a:latin typeface="Arial" pitchFamily="34" charset="0"/>
                <a:cs typeface="Arial" pitchFamily="34" charset="0"/>
              </a:rPr>
              <a:t>means that in a group of cooperating processes, at a given point of time, only one process must be executing its critical section. If any other process also wants to execute its critical section, it must wait until the first one finishes.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  </a:t>
            </a:r>
          </a:p>
        </p:txBody>
      </p:sp>
      <p:pic>
        <p:nvPicPr>
          <p:cNvPr id="29698" name="Picture 2" descr="Critical Section Problem"/>
          <p:cNvPicPr>
            <a:picLocks noChangeAspect="1" noChangeArrowheads="1"/>
          </p:cNvPicPr>
          <p:nvPr/>
        </p:nvPicPr>
        <p:blipFill>
          <a:blip r:embed="rId2"/>
          <a:srcRect/>
          <a:stretch>
            <a:fillRect/>
          </a:stretch>
        </p:blipFill>
        <p:spPr bwMode="auto">
          <a:xfrm>
            <a:off x="3086100" y="3849278"/>
            <a:ext cx="6419850" cy="3218272"/>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6750" y="0"/>
            <a:ext cx="10668000" cy="369332"/>
          </a:xfrm>
          <a:prstGeom prst="rect">
            <a:avLst/>
          </a:prstGeom>
        </p:spPr>
        <p:txBody>
          <a:bodyPr wrap="square">
            <a:spAutoFit/>
          </a:bodyPr>
          <a:lstStyle/>
          <a:p>
            <a:r>
              <a:rPr lang="en-US" b="1" u="sng" dirty="0" smtClean="0"/>
              <a:t>Solution to Critical Section Problem</a:t>
            </a:r>
          </a:p>
        </p:txBody>
      </p:sp>
      <p:sp>
        <p:nvSpPr>
          <p:cNvPr id="3" name="Rectangle 2"/>
          <p:cNvSpPr/>
          <p:nvPr/>
        </p:nvSpPr>
        <p:spPr>
          <a:xfrm>
            <a:off x="419100" y="448092"/>
            <a:ext cx="11106150" cy="6186309"/>
          </a:xfrm>
          <a:prstGeom prst="rect">
            <a:avLst/>
          </a:prstGeom>
        </p:spPr>
        <p:txBody>
          <a:bodyPr wrap="square">
            <a:spAutoFit/>
          </a:bodyPr>
          <a:lstStyle/>
          <a:p>
            <a:pPr marL="342900" indent="-342900">
              <a:buAutoNum type="arabicPeriod"/>
            </a:pPr>
            <a:r>
              <a:rPr lang="en-US" b="1" dirty="0" smtClean="0">
                <a:latin typeface="Arial" pitchFamily="34" charset="0"/>
                <a:cs typeface="Arial" pitchFamily="34" charset="0"/>
              </a:rPr>
              <a:t>Mutual Exclusion</a:t>
            </a:r>
          </a:p>
          <a:p>
            <a:pPr marL="342900" indent="-342900"/>
            <a:r>
              <a:rPr lang="en-US" dirty="0" smtClean="0"/>
              <a:t>	If a process is executing in its critical section, then no other process is allowed to execute in the critical section</a:t>
            </a:r>
            <a:endParaRPr lang="en-US" b="1" dirty="0" smtClean="0">
              <a:latin typeface="Arial" pitchFamily="34" charset="0"/>
              <a:cs typeface="Arial" pitchFamily="34" charset="0"/>
            </a:endParaRPr>
          </a:p>
          <a:p>
            <a:r>
              <a:rPr lang="en-US" dirty="0" smtClean="0">
                <a:latin typeface="Arial" pitchFamily="34" charset="0"/>
                <a:cs typeface="Arial" pitchFamily="34" charset="0"/>
              </a:rPr>
              <a:t>Out of a group of cooperating processes, only one process can be in its critical section at a given point of time. It states that no other process is allowed to execute in the critical section if a process is executing in critical section.</a:t>
            </a:r>
          </a:p>
          <a:p>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latin typeface="Arial" pitchFamily="34" charset="0"/>
                <a:cs typeface="Arial" pitchFamily="34" charset="0"/>
              </a:rPr>
              <a:t>2. Progress</a:t>
            </a:r>
          </a:p>
          <a:p>
            <a:r>
              <a:rPr lang="en-US" dirty="0" smtClean="0"/>
              <a:t>	If no process is in the critical section, then no other process from outside can block it from entering the critical section.  </a:t>
            </a:r>
            <a:r>
              <a:rPr lang="en-US" dirty="0" smtClean="0">
                <a:latin typeface="Arial" pitchFamily="34" charset="0"/>
                <a:cs typeface="Arial" pitchFamily="34" charset="0"/>
              </a:rPr>
              <a:t>If no process is in its critical section, and if one or more threads want to execute their critical section then any one of these threads must be allowed to get into its critical section. When no process is in the critical section, then any process from outside that request for execution can enter in the critical section without any delay. Only those process can enter that have requested and have finite time to enter the process.</a:t>
            </a:r>
          </a:p>
          <a:p>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latin typeface="Arial" pitchFamily="34" charset="0"/>
                <a:cs typeface="Arial" pitchFamily="34" charset="0"/>
              </a:rPr>
              <a:t>3. Bounded Waiting</a:t>
            </a:r>
          </a:p>
          <a:p>
            <a:r>
              <a:rPr lang="en-US" dirty="0" smtClean="0"/>
              <a:t>	A bound must exist on the number of times that other processes are allowed to enter their critical sections after a process has made a request to enter its critical section and before that request is granted.</a:t>
            </a:r>
            <a:endParaRPr lang="en-US" b="1" dirty="0" smtClean="0">
              <a:latin typeface="Arial" pitchFamily="34" charset="0"/>
              <a:cs typeface="Arial" pitchFamily="34" charset="0"/>
            </a:endParaRPr>
          </a:p>
          <a:p>
            <a:r>
              <a:rPr lang="en-US" dirty="0" smtClean="0">
                <a:cs typeface="Arial" pitchFamily="34" charset="0"/>
              </a:rPr>
              <a:t>After a process makes a request for getting into its critical section, there is a limit for how many other processes can get into their critical section, before this process's request is granted. So after the limit is reached, system must grant the process permission to get into its critical section. An upper bound must exist on the number of times a process enters so that other processes are allowed to enter their critical sections after a process has made a request to enter its critical section and before that request is granted.</a:t>
            </a:r>
            <a:endParaRPr lang="en-US" dirty="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4350" y="305485"/>
            <a:ext cx="10077450" cy="400110"/>
          </a:xfrm>
          <a:prstGeom prst="rect">
            <a:avLst/>
          </a:prstGeom>
        </p:spPr>
        <p:txBody>
          <a:bodyPr wrap="square">
            <a:spAutoFit/>
          </a:bodyPr>
          <a:lstStyle/>
          <a:p>
            <a:pPr fontAlgn="base"/>
            <a:r>
              <a:rPr lang="en-US" sz="2000" dirty="0" smtClean="0"/>
              <a:t>Process Synchronization are handled by two approaches:</a:t>
            </a:r>
          </a:p>
        </p:txBody>
      </p:sp>
      <p:sp>
        <p:nvSpPr>
          <p:cNvPr id="3" name="Rectangle 2"/>
          <p:cNvSpPr/>
          <p:nvPr/>
        </p:nvSpPr>
        <p:spPr>
          <a:xfrm>
            <a:off x="742950" y="1047750"/>
            <a:ext cx="3972427" cy="369332"/>
          </a:xfrm>
          <a:prstGeom prst="rect">
            <a:avLst/>
          </a:prstGeom>
        </p:spPr>
        <p:txBody>
          <a:bodyPr wrap="square">
            <a:spAutoFit/>
          </a:bodyPr>
          <a:lstStyle/>
          <a:p>
            <a:pPr marL="342900" indent="-342900" fontAlgn="base">
              <a:buFont typeface="+mj-lt"/>
              <a:buAutoNum type="arabicPeriod"/>
            </a:pPr>
            <a:r>
              <a:rPr lang="en-US" b="1" dirty="0" smtClean="0">
                <a:latin typeface="Arial" pitchFamily="34" charset="0"/>
                <a:cs typeface="Arial" pitchFamily="34" charset="0"/>
              </a:rPr>
              <a:t>  Software Synchronization</a:t>
            </a:r>
            <a:endParaRPr lang="en-US" b="1" dirty="0">
              <a:latin typeface="Arial" pitchFamily="34" charset="0"/>
              <a:cs typeface="Arial" pitchFamily="34" charset="0"/>
            </a:endParaRPr>
          </a:p>
        </p:txBody>
      </p:sp>
      <p:sp>
        <p:nvSpPr>
          <p:cNvPr id="4" name="Rectangle 3"/>
          <p:cNvSpPr/>
          <p:nvPr/>
        </p:nvSpPr>
        <p:spPr>
          <a:xfrm>
            <a:off x="1123950" y="1625590"/>
            <a:ext cx="10439400" cy="4930581"/>
          </a:xfrm>
          <a:prstGeom prst="rect">
            <a:avLst/>
          </a:prstGeom>
        </p:spPr>
        <p:txBody>
          <a:bodyPr wrap="square">
            <a:spAutoFit/>
          </a:bodyPr>
          <a:lstStyle/>
          <a:p>
            <a:pPr fontAlgn="base">
              <a:lnSpc>
                <a:spcPct val="200000"/>
              </a:lnSpc>
            </a:pPr>
            <a:r>
              <a:rPr lang="en-US" sz="2000" dirty="0" smtClean="0"/>
              <a:t>In Software , Some specific Algorithm approach is used to maintain synchronization of the data. Like in Approach One or Approach Two, for a number of two process, a temporary variable like (turn) or Boolean variable (flag) value is used to store the data. When the condition is True then the process in waiting State, known as Busy Waiting State. This does not satisfy all the Critical Section requirements. Another Software approach known as Peterson’s Solution is best for Synchronization. It uses two variables in the Entry Section so as to maintain consistency, like Flag (Boolean variable) and Turn variable(storing the process states). It satisfy all the three Critical Section requirements.</a:t>
            </a:r>
            <a:endParaRPr lang="en-US"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361950" y="-38100"/>
            <a:ext cx="11239500" cy="2885932"/>
          </a:xfrm>
          <a:prstGeom prst="rect">
            <a:avLst/>
          </a:prstGeom>
          <a:noFill/>
          <a:ln w="9525">
            <a:noFill/>
            <a:miter lim="800000"/>
            <a:headEnd/>
            <a:tailEnd/>
          </a:ln>
          <a:effectLst/>
        </p:spPr>
        <p:txBody>
          <a:bodyPr vert="horz" wrap="square" lIns="-177744" tIns="179331" rIns="0" bIns="179331" numCol="1" anchor="ctr" anchorCtr="0" compatLnSpc="1">
            <a:prstTxWarp prst="textNoShape">
              <a:avLst/>
            </a:prstTxWarp>
            <a:spAutoFit/>
          </a:bodyPr>
          <a:lstStyle/>
          <a:p>
            <a:pPr marL="914400" lvl="1" indent="-457200" fontAlgn="base">
              <a:spcBef>
                <a:spcPct val="0"/>
              </a:spcBef>
              <a:spcAft>
                <a:spcPct val="0"/>
              </a:spcAft>
            </a:pPr>
            <a:r>
              <a:rPr kumimoji="0" lang="en-US" sz="2000" b="1" i="0" u="none" strike="noStrike" cap="none" normalizeH="0" baseline="0" dirty="0" smtClean="0">
                <a:ln>
                  <a:noFill/>
                </a:ln>
                <a:solidFill>
                  <a:schemeClr val="tx1"/>
                </a:solidFill>
                <a:effectLst/>
                <a:latin typeface="roboto"/>
                <a:cs typeface="Arial" pitchFamily="34" charset="0"/>
              </a:rPr>
              <a:t>2.   Synchronization Hardware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cs typeface="Arial" pitchFamily="34" charset="0"/>
              </a:rPr>
              <a:t>	Many systems provide hardware support for critical section code. The critical section problem could be solved easily in a single-processor environment if we could disallow interrupts to occur while a shared variable or resource is being modified.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cs typeface="Arial" pitchFamily="34" charset="0"/>
              </a:rPr>
              <a:t>	In this manner, we could be sure that the current sequence of instructions would be allowed to execute in order without pre-emption. Unfortunately, this solution is not feasible in a multiprocessor environment.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cs typeface="Arial" pitchFamily="34" charset="0"/>
              </a:rPr>
              <a:t>Disabling interrupt on a multiprocessor environment can be time consuming as the message is passed to all the processors. This message transmission lag, delays entry of threads into critical section and the system efficiency decreases.</a:t>
            </a:r>
          </a:p>
        </p:txBody>
      </p:sp>
      <p:sp>
        <p:nvSpPr>
          <p:cNvPr id="31747" name="Rectangle 3"/>
          <p:cNvSpPr>
            <a:spLocks noChangeArrowheads="1"/>
          </p:cNvSpPr>
          <p:nvPr/>
        </p:nvSpPr>
        <p:spPr bwMode="auto">
          <a:xfrm>
            <a:off x="419100" y="4348841"/>
            <a:ext cx="11353800" cy="2388360"/>
          </a:xfrm>
          <a:prstGeom prst="rect">
            <a:avLst/>
          </a:prstGeom>
          <a:noFill/>
          <a:ln w="9525">
            <a:noFill/>
            <a:miter lim="800000"/>
            <a:headEnd/>
            <a:tailEnd/>
          </a:ln>
          <a:effectLst/>
        </p:spPr>
        <p:txBody>
          <a:bodyPr vert="horz" wrap="square" lIns="-177744" tIns="179331" rIns="0" bIns="179331"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b="1" i="0" u="none" strike="noStrike" cap="none" normalizeH="0" baseline="0" dirty="0" err="1" smtClean="0">
                <a:ln>
                  <a:noFill/>
                </a:ln>
                <a:solidFill>
                  <a:schemeClr val="tx1"/>
                </a:solidFill>
                <a:effectLst/>
                <a:latin typeface="roboto"/>
                <a:cs typeface="Arial" pitchFamily="34" charset="0"/>
              </a:rPr>
              <a:t>Mutex</a:t>
            </a:r>
            <a:r>
              <a:rPr kumimoji="0" lang="en-US" b="1" i="0" u="none" strike="noStrike" cap="none" normalizeH="0" baseline="0" dirty="0" smtClean="0">
                <a:ln>
                  <a:noFill/>
                </a:ln>
                <a:solidFill>
                  <a:schemeClr val="tx1"/>
                </a:solidFill>
                <a:effectLst/>
                <a:latin typeface="roboto"/>
                <a:cs typeface="Arial" pitchFamily="34" charset="0"/>
              </a:rPr>
              <a:t> Locks</a:t>
            </a:r>
          </a:p>
          <a:p>
            <a:pPr marL="0" marR="0" lvl="0" indent="0" algn="l" defTabSz="914400" rtl="0" eaLnBrk="0" fontAlgn="base" latinLnBrk="0" hangingPunct="0">
              <a:lnSpc>
                <a:spcPct val="150000"/>
              </a:lnSpc>
              <a:spcBef>
                <a:spcPct val="0"/>
              </a:spcBef>
              <a:spcAft>
                <a:spcPct val="0"/>
              </a:spcAft>
              <a:buClrTx/>
              <a:buSzTx/>
              <a:tabLst/>
            </a:pPr>
            <a:r>
              <a:rPr kumimoji="0" lang="en-US" b="0" i="0" u="none" strike="noStrike" cap="none" normalizeH="0" baseline="0" dirty="0" smtClean="0">
                <a:ln>
                  <a:noFill/>
                </a:ln>
                <a:solidFill>
                  <a:schemeClr val="tx1"/>
                </a:solidFill>
                <a:effectLst/>
                <a:latin typeface="Arial" pitchFamily="34" charset="0"/>
                <a:cs typeface="Arial" pitchFamily="34" charset="0"/>
              </a:rPr>
              <a:t>	As the synchronization hardware solution is not easy to implement for everyone, a strict software approach called </a:t>
            </a:r>
            <a:r>
              <a:rPr kumimoji="0" lang="en-US" b="0" i="0" u="none" strike="noStrike" cap="none" normalizeH="0" baseline="0" dirty="0" err="1" smtClean="0">
                <a:ln>
                  <a:noFill/>
                </a:ln>
                <a:solidFill>
                  <a:schemeClr val="tx1"/>
                </a:solidFill>
                <a:effectLst/>
                <a:latin typeface="Arial" pitchFamily="34" charset="0"/>
                <a:cs typeface="Arial" pitchFamily="34" charset="0"/>
              </a:rPr>
              <a:t>Mutex</a:t>
            </a:r>
            <a:r>
              <a:rPr kumimoji="0" lang="en-US" b="0" i="0" u="none" strike="noStrike" cap="none" normalizeH="0" baseline="0" dirty="0" smtClean="0">
                <a:ln>
                  <a:noFill/>
                </a:ln>
                <a:solidFill>
                  <a:schemeClr val="tx1"/>
                </a:solidFill>
                <a:effectLst/>
                <a:latin typeface="Arial" pitchFamily="34" charset="0"/>
                <a:cs typeface="Arial" pitchFamily="34" charset="0"/>
              </a:rPr>
              <a:t> Locks was introduced. In this approach, in the entry section of code, a LOCK is acquired over the critical resources modified and used inside critical section, and in the exit section that LOCK is released.</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cs typeface="Arial" pitchFamily="34" charset="0"/>
              </a:rPr>
              <a:t>As the resource is locked while a process executes its critical section hence no other process can access it.</a:t>
            </a:r>
          </a:p>
        </p:txBody>
      </p:sp>
      <p:sp>
        <p:nvSpPr>
          <p:cNvPr id="7" name="Rectangle 6"/>
          <p:cNvSpPr/>
          <p:nvPr/>
        </p:nvSpPr>
        <p:spPr>
          <a:xfrm>
            <a:off x="247650" y="2751088"/>
            <a:ext cx="11239500" cy="1477328"/>
          </a:xfrm>
          <a:prstGeom prst="rect">
            <a:avLst/>
          </a:prstGeom>
        </p:spPr>
        <p:txBody>
          <a:bodyPr wrap="square">
            <a:spAutoFit/>
          </a:bodyPr>
          <a:lstStyle/>
          <a:p>
            <a:r>
              <a:rPr lang="en-US" dirty="0" smtClean="0">
                <a:latin typeface="Arial" pitchFamily="34" charset="0"/>
                <a:cs typeface="Arial" pitchFamily="34" charset="0"/>
              </a:rPr>
              <a:t>	The Hardware Approach of synchronization can be done through Lock &amp; Unlock  technique. Locking part is done in the Entry Section, so that only one process is allowed to enter into the Critical Section, after it complete its execution, the process is moved to the Exit Section, where Unlock Operation is done so that another process in the Lock Section can repeat this process of Execution. This process is designed in such a way that all the three conditions of the Critical Sections are satisfied.</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Rectangle 1"/>
          <p:cNvSpPr/>
          <p:nvPr/>
        </p:nvSpPr>
        <p:spPr>
          <a:xfrm>
            <a:off x="933450" y="903714"/>
            <a:ext cx="10534650" cy="4358640"/>
          </a:xfrm>
          <a:prstGeom prst="rect">
            <a:avLst/>
          </a:prstGeom>
        </p:spPr>
        <p:txBody>
          <a:bodyPr wrap="square">
            <a:spAutoFit/>
          </a:bodyPr>
          <a:lstStyle/>
          <a:p>
            <a:pPr algn="just">
              <a:lnSpc>
                <a:spcPct val="150000"/>
              </a:lnSpc>
            </a:pPr>
            <a:r>
              <a:rPr lang="en-US" sz="2400" b="0" i="0" dirty="0" smtClean="0">
                <a:solidFill>
                  <a:srgbClr val="000000"/>
                </a:solidFill>
                <a:effectLst/>
                <a:latin typeface="Verdana" panose="020B0604030504040204" pitchFamily="34" charset="0"/>
              </a:rPr>
              <a:t>Schedulers are special system software which handle process scheduling in various ways. </a:t>
            </a:r>
          </a:p>
          <a:p>
            <a:pPr algn="just">
              <a:lnSpc>
                <a:spcPct val="150000"/>
              </a:lnSpc>
            </a:pPr>
            <a:r>
              <a:rPr lang="en-US" sz="2400" b="0" i="0" dirty="0" smtClean="0">
                <a:solidFill>
                  <a:srgbClr val="000000"/>
                </a:solidFill>
                <a:effectLst/>
                <a:latin typeface="Verdana" panose="020B0604030504040204" pitchFamily="34" charset="0"/>
              </a:rPr>
              <a:t>Their main task is to select the jobs to be submitted into the system and to decide which</a:t>
            </a:r>
          </a:p>
          <a:p>
            <a:pPr algn="just">
              <a:lnSpc>
                <a:spcPct val="150000"/>
              </a:lnSpc>
            </a:pPr>
            <a:r>
              <a:rPr lang="en-US" sz="2400" b="0" i="0" dirty="0" smtClean="0">
                <a:solidFill>
                  <a:srgbClr val="000000"/>
                </a:solidFill>
                <a:effectLst/>
                <a:latin typeface="Verdana" panose="020B0604030504040204" pitchFamily="34" charset="0"/>
              </a:rPr>
              <a:t> process to run. Schedulers are of three types −</a:t>
            </a:r>
          </a:p>
          <a:p>
            <a:pPr lvl="3">
              <a:lnSpc>
                <a:spcPct val="150000"/>
              </a:lnSpc>
              <a:buFont typeface="Arial" panose="020B0604020202020204" pitchFamily="34" charset="0"/>
              <a:buChar char="•"/>
            </a:pPr>
            <a:r>
              <a:rPr lang="en-US" sz="2400" b="0" i="0" dirty="0" smtClean="0">
                <a:solidFill>
                  <a:srgbClr val="000000"/>
                </a:solidFill>
                <a:effectLst/>
                <a:latin typeface="Verdana" panose="020B0604030504040204" pitchFamily="34" charset="0"/>
              </a:rPr>
              <a:t>Long-Term Scheduler</a:t>
            </a:r>
          </a:p>
          <a:p>
            <a:pPr lvl="3">
              <a:lnSpc>
                <a:spcPct val="150000"/>
              </a:lnSpc>
              <a:buFont typeface="Arial" panose="020B0604020202020204" pitchFamily="34" charset="0"/>
              <a:buChar char="•"/>
            </a:pPr>
            <a:r>
              <a:rPr lang="en-US" sz="2400" b="0" i="0" dirty="0" smtClean="0">
                <a:solidFill>
                  <a:srgbClr val="000000"/>
                </a:solidFill>
                <a:effectLst/>
                <a:latin typeface="Verdana" panose="020B0604030504040204" pitchFamily="34" charset="0"/>
              </a:rPr>
              <a:t>Short-Term Scheduler</a:t>
            </a:r>
          </a:p>
          <a:p>
            <a:pPr lvl="3">
              <a:lnSpc>
                <a:spcPct val="150000"/>
              </a:lnSpc>
              <a:buFont typeface="Arial" panose="020B0604020202020204" pitchFamily="34" charset="0"/>
              <a:buChar char="•"/>
            </a:pPr>
            <a:r>
              <a:rPr lang="en-US" sz="2400" b="0" i="0" dirty="0" smtClean="0">
                <a:solidFill>
                  <a:srgbClr val="000000"/>
                </a:solidFill>
                <a:effectLst/>
                <a:latin typeface="Verdana" panose="020B0604030504040204" pitchFamily="34" charset="0"/>
              </a:rPr>
              <a:t>Medium-Term Scheduler</a:t>
            </a:r>
          </a:p>
        </p:txBody>
      </p:sp>
      <p:sp>
        <p:nvSpPr>
          <p:cNvPr id="1048596" name="Rectangle 2"/>
          <p:cNvSpPr/>
          <p:nvPr/>
        </p:nvSpPr>
        <p:spPr>
          <a:xfrm>
            <a:off x="4951138" y="234434"/>
            <a:ext cx="2227581" cy="358140"/>
          </a:xfrm>
          <a:prstGeom prst="rect">
            <a:avLst/>
          </a:prstGeom>
        </p:spPr>
        <p:txBody>
          <a:bodyPr wrap="none">
            <a:spAutoFit/>
          </a:bodyPr>
          <a:lstStyle/>
          <a:p>
            <a:r>
              <a:rPr lang="en-US" b="0" i="0" dirty="0" smtClean="0">
                <a:solidFill>
                  <a:srgbClr val="121214"/>
                </a:solidFill>
                <a:effectLst/>
                <a:latin typeface="Verdana" panose="020B0604030504040204" pitchFamily="34" charset="0"/>
              </a:rPr>
              <a:t>Types of Schedulers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336888"/>
            <a:ext cx="11391900" cy="880369"/>
          </a:xfrm>
          <a:prstGeom prst="rect">
            <a:avLst/>
          </a:prstGeom>
        </p:spPr>
        <p:txBody>
          <a:bodyPr wrap="square">
            <a:spAutoFit/>
          </a:bodyPr>
          <a:lstStyle/>
          <a:p>
            <a:pPr>
              <a:lnSpc>
                <a:spcPct val="150000"/>
              </a:lnSpc>
              <a:buFont typeface="Arial" pitchFamily="34" charset="0"/>
              <a:buChar char="•"/>
            </a:pPr>
            <a:r>
              <a:rPr lang="en-US" dirty="0" smtClean="0"/>
              <a:t>      Semaphore is a simply a variable. This variable is used to solve critical section problem and to achieve </a:t>
            </a:r>
            <a:r>
              <a:rPr lang="en-US" dirty="0" smtClean="0"/>
              <a:t>process </a:t>
            </a:r>
            <a:r>
              <a:rPr lang="en-US" dirty="0" smtClean="0"/>
              <a:t>synchronization in the multi processing environment</a:t>
            </a:r>
            <a:r>
              <a:rPr lang="en-US" dirty="0" smtClean="0"/>
              <a:t>.</a:t>
            </a:r>
            <a:endParaRPr lang="en-US" dirty="0" smtClean="0"/>
          </a:p>
        </p:txBody>
      </p:sp>
      <p:sp>
        <p:nvSpPr>
          <p:cNvPr id="4" name="Rectangle 3"/>
          <p:cNvSpPr/>
          <p:nvPr/>
        </p:nvSpPr>
        <p:spPr>
          <a:xfrm>
            <a:off x="5135315" y="0"/>
            <a:ext cx="1895071" cy="461665"/>
          </a:xfrm>
          <a:prstGeom prst="rect">
            <a:avLst/>
          </a:prstGeom>
        </p:spPr>
        <p:txBody>
          <a:bodyPr wrap="none">
            <a:spAutoFit/>
          </a:bodyPr>
          <a:lstStyle/>
          <a:p>
            <a:r>
              <a:rPr lang="en-US" sz="2400" b="1" u="sng" dirty="0" smtClean="0"/>
              <a:t>SEMAPHORE </a:t>
            </a:r>
            <a:endParaRPr lang="en-US" sz="2400" b="1" u="sng" dirty="0"/>
          </a:p>
        </p:txBody>
      </p:sp>
      <p:sp>
        <p:nvSpPr>
          <p:cNvPr id="1025" name="Rectangle 1"/>
          <p:cNvSpPr>
            <a:spLocks noChangeArrowheads="1"/>
          </p:cNvSpPr>
          <p:nvPr/>
        </p:nvSpPr>
        <p:spPr bwMode="auto">
          <a:xfrm rot="10800000" flipV="1">
            <a:off x="476250" y="1385148"/>
            <a:ext cx="11106150" cy="1287532"/>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 typeface="Arial" pitchFamily="34" charset="0"/>
              <a:buChar char="•"/>
              <a:tabLst/>
            </a:pPr>
            <a:r>
              <a:rPr lang="en-US" dirty="0" smtClean="0">
                <a:solidFill>
                  <a:srgbClr val="000000"/>
                </a:solidFill>
                <a:latin typeface="Arial" pitchFamily="34" charset="0"/>
                <a:cs typeface="Arial" pitchFamily="34" charset="0"/>
              </a:rPr>
              <a:t>   T</a:t>
            </a:r>
            <a:r>
              <a:rPr kumimoji="0" lang="en-US" b="0" i="0" u="none" strike="noStrike" cap="none" normalizeH="0" baseline="0" dirty="0" smtClean="0">
                <a:ln>
                  <a:noFill/>
                </a:ln>
                <a:solidFill>
                  <a:srgbClr val="000000"/>
                </a:solidFill>
                <a:effectLst/>
                <a:latin typeface="Arial" pitchFamily="34" charset="0"/>
                <a:cs typeface="Arial" pitchFamily="34" charset="0"/>
              </a:rPr>
              <a:t>he value of a simple integer variable to synchronize the progress of interacting processes. This integer variable is called </a:t>
            </a:r>
            <a:r>
              <a:rPr kumimoji="0" lang="en-US" b="1" i="0" u="none" strike="noStrike" cap="none" normalizeH="0" baseline="0" dirty="0" smtClean="0">
                <a:ln>
                  <a:noFill/>
                </a:ln>
                <a:solidFill>
                  <a:srgbClr val="000000"/>
                </a:solidFill>
                <a:effectLst/>
                <a:latin typeface="Arial" pitchFamily="34" charset="0"/>
                <a:cs typeface="Arial" pitchFamily="34" charset="0"/>
              </a:rPr>
              <a:t>semaphore</a:t>
            </a:r>
            <a:r>
              <a:rPr kumimoji="0" lang="en-US" b="0" i="0" u="none" strike="noStrike" cap="none" normalizeH="0" baseline="0" dirty="0" smtClean="0">
                <a:ln>
                  <a:noFill/>
                </a:ln>
                <a:solidFill>
                  <a:srgbClr val="000000"/>
                </a:solidFill>
                <a:effectLst/>
                <a:latin typeface="Arial" pitchFamily="34" charset="0"/>
                <a:cs typeface="Arial" pitchFamily="34" charset="0"/>
              </a:rPr>
              <a:t>. So it is basically a synchronizing tool and is accessed only through two low standard atomic operations, </a:t>
            </a:r>
            <a:r>
              <a:rPr kumimoji="0" lang="en-US" b="1" i="0" u="none" strike="noStrike" cap="none" normalizeH="0" baseline="0" dirty="0" smtClean="0">
                <a:ln>
                  <a:noFill/>
                </a:ln>
                <a:solidFill>
                  <a:srgbClr val="000000"/>
                </a:solidFill>
                <a:effectLst/>
                <a:latin typeface="Arial" pitchFamily="34" charset="0"/>
                <a:cs typeface="Arial" pitchFamily="34" charset="0"/>
              </a:rPr>
              <a:t>wait </a:t>
            </a:r>
            <a:r>
              <a:rPr kumimoji="0" lang="en-US" b="0" i="0" u="none" strike="noStrike" cap="none" normalizeH="0" baseline="0" dirty="0" smtClean="0">
                <a:ln>
                  <a:noFill/>
                </a:ln>
                <a:solidFill>
                  <a:srgbClr val="000000"/>
                </a:solidFill>
                <a:effectLst/>
                <a:latin typeface="Arial" pitchFamily="34" charset="0"/>
                <a:cs typeface="Arial" pitchFamily="34" charset="0"/>
              </a:rPr>
              <a:t>and  </a:t>
            </a:r>
            <a:r>
              <a:rPr kumimoji="0" lang="en-US" b="1" i="0" u="none" strike="noStrike" cap="none" normalizeH="0" baseline="0" dirty="0" smtClean="0">
                <a:ln>
                  <a:noFill/>
                </a:ln>
                <a:solidFill>
                  <a:srgbClr val="000000"/>
                </a:solidFill>
                <a:effectLst/>
                <a:latin typeface="Arial" pitchFamily="34" charset="0"/>
                <a:cs typeface="Arial" pitchFamily="34" charset="0"/>
              </a:rPr>
              <a:t>signal</a:t>
            </a:r>
            <a:r>
              <a:rPr kumimoji="0" lang="en-US" b="0" i="0" u="none" strike="noStrike" cap="none" normalizeH="0" baseline="0" dirty="0" smtClean="0">
                <a:ln>
                  <a:noFill/>
                </a:ln>
                <a:solidFill>
                  <a:srgbClr val="000000"/>
                </a:solidFill>
                <a:effectLst/>
                <a:latin typeface="Arial" pitchFamily="34" charset="0"/>
                <a:cs typeface="Arial" pitchFamily="34" charset="0"/>
              </a:rPr>
              <a:t> designated by </a:t>
            </a:r>
            <a:r>
              <a:rPr kumimoji="0" lang="en-US" b="0" i="0" u="none" strike="noStrike" cap="none" normalizeH="0" baseline="0" dirty="0" smtClean="0">
                <a:ln>
                  <a:noFill/>
                </a:ln>
                <a:solidFill>
                  <a:srgbClr val="C7254E"/>
                </a:solidFill>
                <a:effectLst/>
                <a:latin typeface="Monaco"/>
                <a:cs typeface="Arial" pitchFamily="34" charset="0"/>
              </a:rPr>
              <a:t>P(S)</a:t>
            </a:r>
            <a:r>
              <a:rPr kumimoji="0" lang="en-US" b="0" i="0" u="none" strike="noStrike" cap="none" normalizeH="0" baseline="0" dirty="0" smtClean="0">
                <a:ln>
                  <a:noFill/>
                </a:ln>
                <a:solidFill>
                  <a:srgbClr val="000000"/>
                </a:solidFill>
                <a:effectLst/>
                <a:latin typeface="Arial" pitchFamily="34" charset="0"/>
                <a:cs typeface="Arial" pitchFamily="34" charset="0"/>
              </a:rPr>
              <a:t> and </a:t>
            </a:r>
            <a:r>
              <a:rPr kumimoji="0" lang="en-US" b="0" i="0" u="none" strike="noStrike" cap="none" normalizeH="0" baseline="0" dirty="0" smtClean="0">
                <a:ln>
                  <a:noFill/>
                </a:ln>
                <a:solidFill>
                  <a:srgbClr val="C7254E"/>
                </a:solidFill>
                <a:effectLst/>
                <a:latin typeface="Monaco"/>
                <a:cs typeface="Arial" pitchFamily="34" charset="0"/>
              </a:rPr>
              <a:t>V(S)</a:t>
            </a:r>
            <a:r>
              <a:rPr kumimoji="0" lang="en-US" b="0" i="0" u="none" strike="noStrike" cap="none" normalizeH="0" baseline="0" dirty="0" smtClean="0">
                <a:ln>
                  <a:noFill/>
                </a:ln>
                <a:solidFill>
                  <a:srgbClr val="000000"/>
                </a:solidFill>
                <a:effectLst/>
                <a:latin typeface="Arial" pitchFamily="34" charset="0"/>
                <a:cs typeface="Arial" pitchFamily="34" charset="0"/>
              </a:rPr>
              <a:t> respectively.</a:t>
            </a:r>
            <a:r>
              <a:rPr kumimoji="0" lang="en-US" b="0" i="0" u="none" strike="noStrike" cap="none" normalizeH="0" baseline="0" dirty="0" smtClean="0">
                <a:ln>
                  <a:noFill/>
                </a:ln>
                <a:solidFill>
                  <a:schemeClr val="tx1"/>
                </a:solidFill>
                <a:effectLst/>
                <a:latin typeface="Arial" pitchFamily="34" charset="0"/>
                <a:cs typeface="Arial" pitchFamily="34" charset="0"/>
              </a:rPr>
              <a:t> </a:t>
            </a:r>
          </a:p>
        </p:txBody>
      </p:sp>
      <p:sp>
        <p:nvSpPr>
          <p:cNvPr id="1026" name="Rectangle 2"/>
          <p:cNvSpPr>
            <a:spLocks noChangeArrowheads="1"/>
          </p:cNvSpPr>
          <p:nvPr/>
        </p:nvSpPr>
        <p:spPr bwMode="auto">
          <a:xfrm rot="10800000" flipV="1">
            <a:off x="419100" y="2613277"/>
            <a:ext cx="10744200" cy="4244723"/>
          </a:xfrm>
          <a:prstGeom prst="rect">
            <a:avLst/>
          </a:prstGeom>
          <a:solidFill>
            <a:schemeClr val="bg1"/>
          </a:solidFill>
          <a:ln w="9525">
            <a:noFill/>
            <a:miter lim="800000"/>
            <a:headEnd/>
            <a:tailEnd/>
          </a:ln>
          <a:effectLst/>
        </p:spPr>
        <p:txBody>
          <a:bodyPr vert="horz" wrap="square" lIns="223767" tIns="0" rIns="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b="1" i="0" u="none" strike="noStrike" cap="none" normalizeH="0" baseline="0" dirty="0" smtClean="0">
                <a:ln>
                  <a:noFill/>
                </a:ln>
                <a:solidFill>
                  <a:srgbClr val="000000"/>
                </a:solidFill>
                <a:effectLst/>
                <a:latin typeface="Arial" pitchFamily="34" charset="0"/>
                <a:cs typeface="Arial" pitchFamily="34" charset="0"/>
              </a:rPr>
              <a:t>Wait</a:t>
            </a:r>
            <a:r>
              <a:rPr kumimoji="0" lang="en-US" b="0" i="0" u="none" strike="noStrike" cap="none" normalizeH="0" baseline="0" dirty="0" smtClean="0">
                <a:ln>
                  <a:noFill/>
                </a:ln>
                <a:solidFill>
                  <a:srgbClr val="000000"/>
                </a:solidFill>
                <a:effectLst/>
                <a:latin typeface="Arial" pitchFamily="34" charset="0"/>
                <a:cs typeface="Arial" pitchFamily="34" charset="0"/>
              </a:rPr>
              <a:t>: Decrements the value of its argument </a:t>
            </a:r>
            <a:r>
              <a:rPr kumimoji="0" lang="en-US" b="0" i="0" u="none" strike="noStrike" cap="none" normalizeH="0" baseline="0" dirty="0" smtClean="0">
                <a:ln>
                  <a:noFill/>
                </a:ln>
                <a:solidFill>
                  <a:srgbClr val="C7254E"/>
                </a:solidFill>
                <a:effectLst/>
                <a:latin typeface="Monaco"/>
                <a:cs typeface="Arial" pitchFamily="34" charset="0"/>
              </a:rPr>
              <a:t>S</a:t>
            </a:r>
            <a:r>
              <a:rPr kumimoji="0" lang="en-US" b="0" i="0" u="none" strike="noStrike" cap="none" normalizeH="0" baseline="0" dirty="0" smtClean="0">
                <a:ln>
                  <a:noFill/>
                </a:ln>
                <a:solidFill>
                  <a:srgbClr val="000000"/>
                </a:solidFill>
                <a:effectLst/>
                <a:latin typeface="Arial" pitchFamily="34" charset="0"/>
                <a:cs typeface="Arial" pitchFamily="34" charset="0"/>
              </a:rPr>
              <a:t>, as soon as it would become non-negative(greater than or equal to </a:t>
            </a:r>
            <a:r>
              <a:rPr kumimoji="0" lang="en-US" b="0" i="0" u="none" strike="noStrike" cap="none" normalizeH="0" baseline="0" dirty="0" smtClean="0">
                <a:ln>
                  <a:noFill/>
                </a:ln>
                <a:solidFill>
                  <a:srgbClr val="C7254E"/>
                </a:solidFill>
                <a:effectLst/>
                <a:latin typeface="Monaco"/>
                <a:cs typeface="Arial" pitchFamily="34" charset="0"/>
              </a:rPr>
              <a:t>1</a:t>
            </a:r>
            <a:r>
              <a:rPr kumimoji="0" lang="en-US" b="0" i="0" u="none" strike="noStrike" cap="none" normalizeH="0" baseline="0" dirty="0" smtClean="0">
                <a:ln>
                  <a:noFill/>
                </a:ln>
                <a:solidFill>
                  <a:srgbClr val="000000"/>
                </a:solidFill>
                <a:effectLst/>
                <a:latin typeface="Arial" pitchFamily="34" charset="0"/>
                <a:cs typeface="Arial" pitchFamily="34" charset="0"/>
              </a:rPr>
              <a:t>).</a:t>
            </a:r>
          </a:p>
          <a:p>
            <a:pPr lvl="0" eaLnBrk="0" fontAlgn="base" hangingPunct="0">
              <a:spcBef>
                <a:spcPct val="0"/>
              </a:spcBef>
              <a:spcAft>
                <a:spcPct val="0"/>
              </a:spcAft>
            </a:pPr>
            <a:r>
              <a:rPr lang="en-US" dirty="0" smtClean="0"/>
              <a:t>The wait operation decrements the value of its argument S, if it is positive. If S is negative or zero, then no operation is performed.</a:t>
            </a:r>
          </a:p>
          <a:p>
            <a:pPr lvl="3" eaLnBrk="0" fontAlgn="base" hangingPunct="0">
              <a:spcBef>
                <a:spcPct val="0"/>
              </a:spcBef>
              <a:spcAft>
                <a:spcPct val="0"/>
              </a:spcAft>
            </a:pPr>
            <a:r>
              <a:rPr kumimoji="0" lang="en-US" b="0" i="0" u="none" strike="noStrike" cap="none" normalizeH="0" baseline="0" dirty="0" smtClean="0">
                <a:ln>
                  <a:noFill/>
                </a:ln>
                <a:solidFill>
                  <a:srgbClr val="000000"/>
                </a:solidFill>
                <a:effectLst/>
                <a:latin typeface="Arial" pitchFamily="34" charset="0"/>
                <a:cs typeface="Arial" pitchFamily="34" charset="0"/>
              </a:rPr>
              <a:t>	</a:t>
            </a:r>
            <a:r>
              <a:rPr lang="en-US" dirty="0" smtClean="0"/>
              <a:t> wait(S) </a:t>
            </a:r>
          </a:p>
          <a:p>
            <a:pPr lvl="5" eaLnBrk="0" fontAlgn="base" hangingPunct="0">
              <a:spcBef>
                <a:spcPct val="0"/>
              </a:spcBef>
              <a:spcAft>
                <a:spcPct val="0"/>
              </a:spcAft>
            </a:pPr>
            <a:r>
              <a:rPr lang="en-US" dirty="0" smtClean="0"/>
              <a:t>{ </a:t>
            </a:r>
          </a:p>
          <a:p>
            <a:pPr lvl="5" eaLnBrk="0" fontAlgn="base" hangingPunct="0">
              <a:spcBef>
                <a:spcPct val="0"/>
              </a:spcBef>
              <a:spcAft>
                <a:spcPct val="0"/>
              </a:spcAft>
            </a:pPr>
            <a:r>
              <a:rPr lang="en-US" dirty="0" smtClean="0"/>
              <a:t> while (S&lt;=0); S--; </a:t>
            </a:r>
          </a:p>
          <a:p>
            <a:pPr lvl="5" eaLnBrk="0" fontAlgn="base" hangingPunct="0">
              <a:spcBef>
                <a:spcPct val="0"/>
              </a:spcBef>
              <a:spcAft>
                <a:spcPct val="0"/>
              </a:spcAft>
            </a:pPr>
            <a:r>
              <a:rPr lang="en-US" dirty="0" smtClean="0"/>
              <a:t>}</a:t>
            </a:r>
            <a:endParaRPr kumimoji="0" lang="en-US"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b="1" i="0" u="none" strike="noStrike" cap="none" normalizeH="0" baseline="0" dirty="0" smtClean="0">
                <a:ln>
                  <a:noFill/>
                </a:ln>
                <a:solidFill>
                  <a:srgbClr val="000000"/>
                </a:solidFill>
                <a:effectLst/>
                <a:latin typeface="Arial" pitchFamily="34" charset="0"/>
                <a:cs typeface="Arial" pitchFamily="34" charset="0"/>
              </a:rPr>
              <a:t>2.   Signal</a:t>
            </a:r>
            <a:r>
              <a:rPr kumimoji="0" lang="en-US" b="0" i="0" u="none" strike="noStrike" cap="none" normalizeH="0" baseline="0" dirty="0" smtClean="0">
                <a:ln>
                  <a:noFill/>
                </a:ln>
                <a:solidFill>
                  <a:srgbClr val="000000"/>
                </a:solidFill>
                <a:effectLst/>
                <a:latin typeface="Arial" pitchFamily="34" charset="0"/>
                <a:cs typeface="Arial" pitchFamily="34" charset="0"/>
              </a:rPr>
              <a:t>: Increments the value of its argument </a:t>
            </a:r>
            <a:r>
              <a:rPr kumimoji="0" lang="en-US" b="0" i="0" u="none" strike="noStrike" cap="none" normalizeH="0" baseline="0" dirty="0" smtClean="0">
                <a:ln>
                  <a:noFill/>
                </a:ln>
                <a:solidFill>
                  <a:srgbClr val="C7254E"/>
                </a:solidFill>
                <a:effectLst/>
                <a:latin typeface="Monaco"/>
                <a:cs typeface="Arial" pitchFamily="34" charset="0"/>
              </a:rPr>
              <a:t>S</a:t>
            </a:r>
            <a:r>
              <a:rPr kumimoji="0" lang="en-US" b="0" i="0" u="none" strike="noStrike" cap="none" normalizeH="0" baseline="0" dirty="0" smtClean="0">
                <a:ln>
                  <a:noFill/>
                </a:ln>
                <a:solidFill>
                  <a:srgbClr val="000000"/>
                </a:solidFill>
                <a:effectLst/>
                <a:latin typeface="Arial" pitchFamily="34" charset="0"/>
                <a:cs typeface="Arial" pitchFamily="34" charset="0"/>
              </a:rPr>
              <a:t>, as there is no more process blocked on the queue.</a:t>
            </a:r>
          </a:p>
          <a:p>
            <a:pPr lvl="4" eaLnBrk="0" fontAlgn="base" hangingPunct="0">
              <a:spcBef>
                <a:spcPct val="0"/>
              </a:spcBef>
              <a:spcAft>
                <a:spcPct val="0"/>
              </a:spcAft>
            </a:pPr>
            <a:r>
              <a:rPr lang="en-US" dirty="0" smtClean="0"/>
              <a:t>signal(S) </a:t>
            </a:r>
          </a:p>
          <a:p>
            <a:pPr lvl="5" eaLnBrk="0" fontAlgn="base" hangingPunct="0">
              <a:spcBef>
                <a:spcPct val="0"/>
              </a:spcBef>
              <a:spcAft>
                <a:spcPct val="0"/>
              </a:spcAft>
            </a:pPr>
            <a:r>
              <a:rPr lang="en-US" dirty="0" smtClean="0"/>
              <a:t>{</a:t>
            </a:r>
          </a:p>
          <a:p>
            <a:pPr lvl="5" eaLnBrk="0" fontAlgn="base" hangingPunct="0">
              <a:spcBef>
                <a:spcPct val="0"/>
              </a:spcBef>
              <a:spcAft>
                <a:spcPct val="0"/>
              </a:spcAft>
            </a:pPr>
            <a:r>
              <a:rPr lang="en-US" dirty="0" smtClean="0"/>
              <a:t> S++; </a:t>
            </a:r>
          </a:p>
          <a:p>
            <a:pPr lvl="5" eaLnBrk="0" fontAlgn="base" hangingPunct="0">
              <a:spcBef>
                <a:spcPct val="0"/>
              </a:spcBef>
              <a:spcAft>
                <a:spcPct val="0"/>
              </a:spcAft>
            </a:pPr>
            <a:r>
              <a:rPr lang="en-US" dirty="0" smtClean="0"/>
              <a:t>}</a:t>
            </a:r>
            <a:endParaRPr kumimoji="0" lang="en-US"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838200" y="152405"/>
            <a:ext cx="10839450" cy="6496045"/>
          </a:xfrm>
          <a:prstGeom prst="rect">
            <a:avLst/>
          </a:prstGeom>
          <a:solidFill>
            <a:schemeClr val="bg1"/>
          </a:solidFill>
          <a:ln w="9525">
            <a:noFill/>
            <a:miter lim="800000"/>
            <a:headEnd/>
            <a:tailEnd/>
          </a:ln>
          <a:effectLst/>
        </p:spPr>
        <p:txBody>
          <a:bodyPr vert="horz" wrap="square" lIns="223767" tIns="0" rIns="0" bIns="88872"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roboto"/>
                <a:cs typeface="Arial" pitchFamily="34" charset="0"/>
              </a:rPr>
              <a:t>Types of Semaphores</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Semaphores are mainly of two types: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AutoNum type="arabicPeriod"/>
              <a:tabLst/>
            </a:pPr>
            <a:r>
              <a:rPr kumimoji="0" lang="en-US" sz="2000" b="1" i="0" u="none" strike="noStrike" cap="none" normalizeH="0" baseline="0" dirty="0" smtClean="0">
                <a:ln>
                  <a:noFill/>
                </a:ln>
                <a:solidFill>
                  <a:srgbClr val="000000"/>
                </a:solidFill>
                <a:effectLst/>
                <a:latin typeface="Arial" pitchFamily="34" charset="0"/>
                <a:cs typeface="Arial" pitchFamily="34" charset="0"/>
              </a:rPr>
              <a:t>Binary Semaphore:</a:t>
            </a:r>
            <a:endParaRPr kumimoji="0" lang="en-US" sz="20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	It is a special form of semaphore used for implementing mutual exclusion, hence it is often called a </a:t>
            </a:r>
            <a:r>
              <a:rPr kumimoji="0" lang="en-US" sz="2000" b="1" i="0" u="none" strike="noStrike" cap="none" normalizeH="0" baseline="0" dirty="0" err="1" smtClean="0">
                <a:ln>
                  <a:noFill/>
                </a:ln>
                <a:solidFill>
                  <a:srgbClr val="000000"/>
                </a:solidFill>
                <a:effectLst/>
                <a:latin typeface="Arial" pitchFamily="34" charset="0"/>
                <a:cs typeface="Arial" pitchFamily="34" charset="0"/>
              </a:rPr>
              <a:t>Mutex</a:t>
            </a:r>
            <a:r>
              <a:rPr kumimoji="0" lang="en-US" sz="2000" b="0" i="0" u="none" strike="noStrike" cap="none" normalizeH="0" baseline="0" dirty="0" smtClean="0">
                <a:ln>
                  <a:noFill/>
                </a:ln>
                <a:solidFill>
                  <a:srgbClr val="000000"/>
                </a:solidFill>
                <a:effectLst/>
                <a:latin typeface="Arial" pitchFamily="34" charset="0"/>
                <a:cs typeface="Arial" pitchFamily="34" charset="0"/>
              </a:rPr>
              <a:t>. A binary semaphore is initialized to </a:t>
            </a:r>
            <a:r>
              <a:rPr kumimoji="0" lang="en-US" sz="2000" b="0" i="0" u="none" strike="noStrike" cap="none" normalizeH="0" baseline="0" dirty="0" smtClean="0">
                <a:ln>
                  <a:noFill/>
                </a:ln>
                <a:solidFill>
                  <a:srgbClr val="C7254E"/>
                </a:solidFill>
                <a:effectLst/>
                <a:latin typeface="Monaco"/>
                <a:cs typeface="Arial" pitchFamily="34" charset="0"/>
              </a:rPr>
              <a:t>1</a:t>
            </a:r>
            <a:r>
              <a:rPr kumimoji="0" lang="en-US" sz="2000" b="0" i="0" u="none" strike="noStrike" cap="none" normalizeH="0" baseline="0" dirty="0" smtClean="0">
                <a:ln>
                  <a:noFill/>
                </a:ln>
                <a:solidFill>
                  <a:srgbClr val="000000"/>
                </a:solidFill>
                <a:effectLst/>
                <a:latin typeface="Arial" pitchFamily="34" charset="0"/>
                <a:cs typeface="Arial" pitchFamily="34" charset="0"/>
              </a:rPr>
              <a:t> and only takes the values </a:t>
            </a:r>
            <a:r>
              <a:rPr kumimoji="0" lang="en-US" sz="2000" b="0" i="0" u="none" strike="noStrike" cap="none" normalizeH="0" baseline="0" dirty="0" smtClean="0">
                <a:ln>
                  <a:noFill/>
                </a:ln>
                <a:solidFill>
                  <a:srgbClr val="C7254E"/>
                </a:solidFill>
                <a:effectLst/>
                <a:latin typeface="Monaco"/>
                <a:cs typeface="Arial" pitchFamily="34" charset="0"/>
              </a:rPr>
              <a:t>0</a:t>
            </a:r>
            <a:r>
              <a:rPr kumimoji="0" lang="en-US" sz="2000" b="0" i="0" u="none" strike="noStrike" cap="none" normalizeH="0" baseline="0" dirty="0" smtClean="0">
                <a:ln>
                  <a:noFill/>
                </a:ln>
                <a:solidFill>
                  <a:srgbClr val="000000"/>
                </a:solidFill>
                <a:effectLst/>
                <a:latin typeface="Arial" pitchFamily="34" charset="0"/>
                <a:cs typeface="Arial" pitchFamily="34" charset="0"/>
              </a:rPr>
              <a:t> and </a:t>
            </a:r>
            <a:r>
              <a:rPr kumimoji="0" lang="en-US" sz="2000" b="0" i="0" u="none" strike="noStrike" cap="none" normalizeH="0" baseline="0" dirty="0" smtClean="0">
                <a:ln>
                  <a:noFill/>
                </a:ln>
                <a:solidFill>
                  <a:srgbClr val="C7254E"/>
                </a:solidFill>
                <a:effectLst/>
                <a:latin typeface="Monaco"/>
                <a:cs typeface="Arial" pitchFamily="34" charset="0"/>
              </a:rPr>
              <a:t>1</a:t>
            </a:r>
            <a:r>
              <a:rPr kumimoji="0" lang="en-US" sz="2000" b="0" i="0" u="none" strike="noStrike" cap="none" normalizeH="0" baseline="0" dirty="0" smtClean="0">
                <a:ln>
                  <a:noFill/>
                </a:ln>
                <a:solidFill>
                  <a:srgbClr val="000000"/>
                </a:solidFill>
                <a:effectLst/>
                <a:latin typeface="Arial" pitchFamily="34" charset="0"/>
                <a:cs typeface="Arial" pitchFamily="34" charset="0"/>
              </a:rPr>
              <a:t> during execution of a program.</a:t>
            </a:r>
          </a:p>
          <a:p>
            <a:pPr lvl="0" eaLnBrk="0" fontAlgn="base" hangingPunct="0">
              <a:lnSpc>
                <a:spcPct val="150000"/>
              </a:lnSpc>
              <a:spcBef>
                <a:spcPct val="0"/>
              </a:spcBef>
              <a:spcAft>
                <a:spcPct val="0"/>
              </a:spcAft>
            </a:pPr>
            <a:r>
              <a:rPr lang="en-US" sz="2000" dirty="0" smtClean="0"/>
              <a:t>	Binary semaphore can take the value 0 &amp; 1 only. Counting semaphore can take nonnegative integer values.</a:t>
            </a:r>
            <a:endParaRPr kumimoji="0" lang="en-US" sz="20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AutoNum type="arabicPeriod" startAt="2"/>
              <a:tabLst/>
            </a:pPr>
            <a:r>
              <a:rPr kumimoji="0" lang="en-US" sz="2000" b="1" i="0" u="none" strike="noStrike" cap="none" normalizeH="0" baseline="0" dirty="0" smtClean="0">
                <a:ln>
                  <a:noFill/>
                </a:ln>
                <a:solidFill>
                  <a:srgbClr val="000000"/>
                </a:solidFill>
                <a:effectLst/>
                <a:latin typeface="Arial" pitchFamily="34" charset="0"/>
                <a:cs typeface="Arial" pitchFamily="34" charset="0"/>
              </a:rPr>
              <a:t>Counting Semaphores:</a:t>
            </a:r>
            <a:endParaRPr kumimoji="0" lang="en-US" sz="2000" b="0" i="0" u="none" strike="noStrike" cap="none" normalizeH="0" baseline="0" dirty="0" smtClean="0">
              <a:ln>
                <a:noFill/>
              </a:ln>
              <a:solidFill>
                <a:srgbClr val="000000"/>
              </a:solidFill>
              <a:effectLst/>
              <a:latin typeface="Arial" pitchFamily="34" charset="0"/>
              <a:cs typeface="Arial" pitchFamily="34" charset="0"/>
            </a:endParaRPr>
          </a:p>
          <a:p>
            <a:pPr lvl="0" eaLnBrk="0" fontAlgn="base" hangingPunct="0">
              <a:lnSpc>
                <a:spcPct val="150000"/>
              </a:lnSpc>
              <a:spcBef>
                <a:spcPct val="0"/>
              </a:spcBef>
              <a:spcAft>
                <a:spcPct val="0"/>
              </a:spcAft>
            </a:pPr>
            <a:r>
              <a:rPr kumimoji="0" lang="en-US" sz="2000" b="0" i="0" u="none" strike="noStrike" cap="none" normalizeH="0" baseline="0" dirty="0" smtClean="0">
                <a:ln>
                  <a:noFill/>
                </a:ln>
                <a:solidFill>
                  <a:srgbClr val="000000"/>
                </a:solidFill>
                <a:effectLst/>
                <a:latin typeface="Arial" pitchFamily="34" charset="0"/>
                <a:cs typeface="Arial" pitchFamily="34" charset="0"/>
              </a:rPr>
              <a:t>	These are used to implement bounded concurrency. </a:t>
            </a:r>
            <a:r>
              <a:rPr lang="en-US" sz="2000" dirty="0" smtClean="0"/>
              <a:t>These semaphores are used to coordinate the resource access, where the semaphore count is the number of available resources. If the resources are added, semaphore count automatically incremented and if the resources are removed, the count is decremented.</a:t>
            </a:r>
            <a:endParaRPr kumimoji="0" lang="en-US" sz="20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0"/>
            <a:ext cx="10896600" cy="6507935"/>
          </a:xfrm>
          <a:prstGeom prst="rect">
            <a:avLst/>
          </a:prstGeom>
        </p:spPr>
        <p:txBody>
          <a:bodyPr wrap="square">
            <a:spAutoFit/>
          </a:bodyPr>
          <a:lstStyle/>
          <a:p>
            <a:pPr>
              <a:lnSpc>
                <a:spcPct val="150000"/>
              </a:lnSpc>
            </a:pPr>
            <a:r>
              <a:rPr lang="en-US" sz="2000" b="1" dirty="0" smtClean="0"/>
              <a:t>Advantages of Semaphores</a:t>
            </a:r>
          </a:p>
          <a:p>
            <a:pPr>
              <a:lnSpc>
                <a:spcPct val="150000"/>
              </a:lnSpc>
              <a:buFont typeface="Arial" pitchFamily="34" charset="0"/>
              <a:buChar char="•"/>
            </a:pPr>
            <a:r>
              <a:rPr lang="en-US" sz="2000" dirty="0" smtClean="0"/>
              <a:t>   Semaphores allow only one process into the critical section. They follow the mutual exclusion principle strictly and are much more efficient than some other methods of synchronization.</a:t>
            </a:r>
          </a:p>
          <a:p>
            <a:pPr>
              <a:lnSpc>
                <a:spcPct val="150000"/>
              </a:lnSpc>
              <a:buFont typeface="Arial" pitchFamily="34" charset="0"/>
              <a:buChar char="•"/>
            </a:pPr>
            <a:r>
              <a:rPr lang="en-US" sz="2000" dirty="0" smtClean="0"/>
              <a:t>  There is no resource wastage because of busy waiting in semaphores as processor time is not wasted unnecessarily to check if a condition is fulfilled to allow a process to access the critical section.</a:t>
            </a:r>
          </a:p>
          <a:p>
            <a:pPr>
              <a:lnSpc>
                <a:spcPct val="150000"/>
              </a:lnSpc>
              <a:buFont typeface="Arial" pitchFamily="34" charset="0"/>
              <a:buChar char="•"/>
            </a:pPr>
            <a:r>
              <a:rPr lang="en-US" sz="2000" dirty="0" smtClean="0"/>
              <a:t>  Semaphores are implemented in the machine independent code of the microkernel. So they are machine independent.</a:t>
            </a:r>
          </a:p>
          <a:p>
            <a:pPr>
              <a:lnSpc>
                <a:spcPct val="150000"/>
              </a:lnSpc>
            </a:pPr>
            <a:r>
              <a:rPr lang="en-US" sz="2000" b="1" dirty="0" smtClean="0"/>
              <a:t>Disadvantages of Semaphores</a:t>
            </a:r>
          </a:p>
          <a:p>
            <a:pPr>
              <a:lnSpc>
                <a:spcPct val="150000"/>
              </a:lnSpc>
              <a:buFont typeface="Arial" pitchFamily="34" charset="0"/>
              <a:buChar char="•"/>
            </a:pPr>
            <a:r>
              <a:rPr lang="en-US" sz="2000" dirty="0" smtClean="0"/>
              <a:t>  Semaphores are complicated so the wait and signal operations must be implemented in the correct order to prevent deadlocks.</a:t>
            </a:r>
          </a:p>
          <a:p>
            <a:pPr>
              <a:lnSpc>
                <a:spcPct val="150000"/>
              </a:lnSpc>
              <a:buFont typeface="Arial" pitchFamily="34" charset="0"/>
              <a:buChar char="•"/>
            </a:pPr>
            <a:r>
              <a:rPr lang="en-US" sz="2000" dirty="0" smtClean="0"/>
              <a:t>  Semaphores are impractical for last scale use as their use leads to loss of modularity. This happens because the wait and signal operations prevent the creation of a structured layout for the system.</a:t>
            </a:r>
          </a:p>
          <a:p>
            <a:pPr>
              <a:lnSpc>
                <a:spcPct val="150000"/>
              </a:lnSpc>
              <a:buFont typeface="Arial" pitchFamily="34" charset="0"/>
              <a:buChar char="•"/>
            </a:pPr>
            <a:r>
              <a:rPr lang="en-US" sz="2000" dirty="0" smtClean="0"/>
              <a:t>  Semaphores may lead to a priority inversion where low priority processes may access the critical section first and high priority processes later.</a:t>
            </a:r>
            <a:endParaRPr lang="en-US" sz="2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00600" y="0"/>
            <a:ext cx="1695450" cy="461665"/>
          </a:xfrm>
          <a:prstGeom prst="rect">
            <a:avLst/>
          </a:prstGeom>
          <a:noFill/>
        </p:spPr>
        <p:txBody>
          <a:bodyPr wrap="square" rtlCol="0">
            <a:spAutoFit/>
          </a:bodyPr>
          <a:lstStyle/>
          <a:p>
            <a:r>
              <a:rPr lang="en-US" sz="2400" b="1" u="sng" dirty="0" smtClean="0"/>
              <a:t>MONITORS</a:t>
            </a:r>
            <a:endParaRPr lang="en-US" sz="2400" b="1" u="sng" dirty="0"/>
          </a:p>
        </p:txBody>
      </p:sp>
      <p:sp>
        <p:nvSpPr>
          <p:cNvPr id="3" name="Rectangle 2"/>
          <p:cNvSpPr/>
          <p:nvPr/>
        </p:nvSpPr>
        <p:spPr>
          <a:xfrm>
            <a:off x="285750" y="556736"/>
            <a:ext cx="11220450" cy="3373359"/>
          </a:xfrm>
          <a:prstGeom prst="rect">
            <a:avLst/>
          </a:prstGeom>
        </p:spPr>
        <p:txBody>
          <a:bodyPr wrap="square">
            <a:spAutoFit/>
          </a:bodyPr>
          <a:lstStyle/>
          <a:p>
            <a:pPr>
              <a:lnSpc>
                <a:spcPct val="150000"/>
              </a:lnSpc>
            </a:pPr>
            <a:r>
              <a:rPr lang="en-US" dirty="0" smtClean="0">
                <a:latin typeface="Arial" pitchFamily="34" charset="0"/>
                <a:cs typeface="Arial" pitchFamily="34" charset="0"/>
              </a:rPr>
              <a:t>	Monitor is one of the ways to achieve Process synchronization. Monitor is supported by programming languages to achieve mutual exclusion between processes. For example Java Synchronized methods. Java provides wait() and notify() constructs.</a:t>
            </a:r>
          </a:p>
          <a:p>
            <a:pPr>
              <a:lnSpc>
                <a:spcPct val="150000"/>
              </a:lnSpc>
            </a:pPr>
            <a:r>
              <a:rPr lang="en-US" dirty="0" smtClean="0">
                <a:latin typeface="Arial" pitchFamily="34" charset="0"/>
                <a:cs typeface="Arial" pitchFamily="34" charset="0"/>
              </a:rPr>
              <a:t>	A monitor is a set of multiple routines which are protected by a mutual exclusion lock. None of the routines in the monitor can be executed by a thread until that thread acquires the lock. This means that only ONE thread can execute within the monitor at a time. Any other threads must wait for the thread that’s currently executing to give up control of the lock.</a:t>
            </a:r>
          </a:p>
          <a:p>
            <a:pPr>
              <a:lnSpc>
                <a:spcPct val="150000"/>
              </a:lnSpc>
            </a:pPr>
            <a:endParaRPr lang="en-US" dirty="0">
              <a:latin typeface="Arial" pitchFamily="34" charset="0"/>
              <a:cs typeface="Arial" pitchFamily="34" charset="0"/>
            </a:endParaRPr>
          </a:p>
        </p:txBody>
      </p:sp>
      <p:sp>
        <p:nvSpPr>
          <p:cNvPr id="7" name="Rectangle 6"/>
          <p:cNvSpPr/>
          <p:nvPr/>
        </p:nvSpPr>
        <p:spPr>
          <a:xfrm>
            <a:off x="323850" y="3588425"/>
            <a:ext cx="11239500" cy="2949525"/>
          </a:xfrm>
          <a:prstGeom prst="rect">
            <a:avLst/>
          </a:prstGeom>
        </p:spPr>
        <p:txBody>
          <a:bodyPr wrap="square">
            <a:spAutoFit/>
          </a:bodyPr>
          <a:lstStyle/>
          <a:p>
            <a:pPr>
              <a:lnSpc>
                <a:spcPct val="150000"/>
              </a:lnSpc>
            </a:pPr>
            <a:r>
              <a:rPr lang="en-US" dirty="0" smtClean="0">
                <a:latin typeface="Arial" pitchFamily="34" charset="0"/>
                <a:cs typeface="Arial" pitchFamily="34" charset="0"/>
              </a:rPr>
              <a:t>	Monitors are supposed to be used in a multithreaded or </a:t>
            </a:r>
            <a:r>
              <a:rPr lang="en-US" dirty="0" err="1" smtClean="0">
                <a:latin typeface="Arial" pitchFamily="34" charset="0"/>
                <a:cs typeface="Arial" pitchFamily="34" charset="0"/>
              </a:rPr>
              <a:t>multiproces</a:t>
            </a:r>
            <a:r>
              <a:rPr lang="en-US" dirty="0" smtClean="0">
                <a:latin typeface="Arial" pitchFamily="34" charset="0"/>
                <a:cs typeface="Arial" pitchFamily="34" charset="0"/>
              </a:rPr>
              <a:t> environment in which multiple threads/processes may call the monitor procedures at the same time asking for service. Thus, a monitor guarantees that at any moment at most one thread can be executing in a monitor! If a thread calls a monitor procedure, this thread will be blocked if there is another thread executing in the monitor. Those threads that were not granted the entering permission will be queued to a monitor entry queue outside of the monitor. When the monitor becomes empty (i.e., no thread is executing in it), one of the threads in the entry queue will be released and granted the permission to execute the called monitor procedure.</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professormerwyn.files.wordpress.com/2015/07/monitor.jpg"/>
          <p:cNvPicPr>
            <a:picLocks noChangeAspect="1" noChangeArrowheads="1"/>
          </p:cNvPicPr>
          <p:nvPr/>
        </p:nvPicPr>
        <p:blipFill>
          <a:blip r:embed="rId2"/>
          <a:srcRect/>
          <a:stretch>
            <a:fillRect/>
          </a:stretch>
        </p:blipFill>
        <p:spPr bwMode="auto">
          <a:xfrm>
            <a:off x="3409950" y="3012494"/>
            <a:ext cx="4591049" cy="3769306"/>
          </a:xfrm>
          <a:prstGeom prst="rect">
            <a:avLst/>
          </a:prstGeom>
          <a:noFill/>
        </p:spPr>
      </p:pic>
      <p:sp>
        <p:nvSpPr>
          <p:cNvPr id="4" name="Rectangle 3"/>
          <p:cNvSpPr/>
          <p:nvPr/>
        </p:nvSpPr>
        <p:spPr>
          <a:xfrm>
            <a:off x="385833" y="228600"/>
            <a:ext cx="4229556" cy="461665"/>
          </a:xfrm>
          <a:prstGeom prst="rect">
            <a:avLst/>
          </a:prstGeom>
        </p:spPr>
        <p:txBody>
          <a:bodyPr wrap="none">
            <a:spAutoFit/>
          </a:bodyPr>
          <a:lstStyle/>
          <a:p>
            <a:r>
              <a:rPr lang="en-US" sz="2400" u="sng" dirty="0" smtClean="0"/>
              <a:t>A monitor has </a:t>
            </a:r>
            <a:r>
              <a:rPr lang="en-US" sz="2400" b="1" u="sng" dirty="0" smtClean="0"/>
              <a:t>four</a:t>
            </a:r>
            <a:r>
              <a:rPr lang="en-US" sz="2400" u="sng" dirty="0" smtClean="0"/>
              <a:t> components </a:t>
            </a:r>
            <a:endParaRPr lang="en-US" sz="2400" u="sng" dirty="0"/>
          </a:p>
        </p:txBody>
      </p:sp>
      <p:sp>
        <p:nvSpPr>
          <p:cNvPr id="5" name="Rectangle 4"/>
          <p:cNvSpPr/>
          <p:nvPr/>
        </p:nvSpPr>
        <p:spPr>
          <a:xfrm>
            <a:off x="400051" y="666750"/>
            <a:ext cx="11315699" cy="2814617"/>
          </a:xfrm>
          <a:prstGeom prst="rect">
            <a:avLst/>
          </a:prstGeom>
        </p:spPr>
        <p:txBody>
          <a:bodyPr wrap="square">
            <a:spAutoFit/>
          </a:bodyPr>
          <a:lstStyle/>
          <a:p>
            <a:pPr>
              <a:lnSpc>
                <a:spcPct val="150000"/>
              </a:lnSpc>
              <a:buFont typeface="Arial" pitchFamily="34" charset="0"/>
              <a:buChar char="•"/>
            </a:pPr>
            <a:r>
              <a:rPr lang="en-US" sz="2000" b="1" dirty="0" smtClean="0"/>
              <a:t>Initialization </a:t>
            </a:r>
            <a:r>
              <a:rPr lang="en-US" sz="2000" dirty="0" smtClean="0"/>
              <a:t>contains the code that is used exactly once when the monitor is created .</a:t>
            </a:r>
          </a:p>
          <a:p>
            <a:pPr>
              <a:lnSpc>
                <a:spcPct val="150000"/>
              </a:lnSpc>
              <a:buFont typeface="Arial" pitchFamily="34" charset="0"/>
              <a:buChar char="•"/>
            </a:pPr>
            <a:r>
              <a:rPr lang="en-US" sz="2000" dirty="0" smtClean="0"/>
              <a:t>The </a:t>
            </a:r>
            <a:r>
              <a:rPr lang="en-US" sz="2000" b="1" dirty="0" smtClean="0"/>
              <a:t>private data</a:t>
            </a:r>
            <a:r>
              <a:rPr lang="en-US" sz="2000" dirty="0" smtClean="0"/>
              <a:t> section contains all private data, including private procedures, that can only be used within the monitor. Thus, these private items are not visible from outside of the monitor. </a:t>
            </a:r>
          </a:p>
          <a:p>
            <a:pPr>
              <a:lnSpc>
                <a:spcPct val="150000"/>
              </a:lnSpc>
              <a:buFont typeface="Arial" pitchFamily="34" charset="0"/>
              <a:buChar char="•"/>
            </a:pPr>
            <a:r>
              <a:rPr lang="en-US" sz="2000" dirty="0" smtClean="0"/>
              <a:t>  The </a:t>
            </a:r>
            <a:r>
              <a:rPr lang="en-US" sz="2000" b="1" dirty="0" smtClean="0"/>
              <a:t>monitor procedures</a:t>
            </a:r>
            <a:r>
              <a:rPr lang="en-US" sz="2000" dirty="0" smtClean="0"/>
              <a:t> are procedures that can be called from outside of the monitor.</a:t>
            </a:r>
          </a:p>
          <a:p>
            <a:pPr>
              <a:lnSpc>
                <a:spcPct val="150000"/>
              </a:lnSpc>
              <a:buFont typeface="Arial" pitchFamily="34" charset="0"/>
              <a:buChar char="•"/>
            </a:pPr>
            <a:r>
              <a:rPr lang="en-US" sz="2000" dirty="0" smtClean="0"/>
              <a:t>The </a:t>
            </a:r>
            <a:r>
              <a:rPr lang="en-US" sz="2000" b="1" dirty="0" smtClean="0"/>
              <a:t>monitor entry queue </a:t>
            </a:r>
            <a:r>
              <a:rPr lang="en-US" sz="2000" dirty="0" smtClean="0"/>
              <a:t>contains all threads that called monitor procedures but have not been granted permissions.</a:t>
            </a:r>
            <a:endParaRPr lang="en-US" sz="2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9100" y="-142964"/>
            <a:ext cx="11525250" cy="8448467"/>
          </a:xfrm>
          <a:prstGeom prst="rect">
            <a:avLst/>
          </a:prstGeom>
        </p:spPr>
        <p:txBody>
          <a:bodyPr wrap="square">
            <a:spAutoFit/>
          </a:bodyPr>
          <a:lstStyle/>
          <a:p>
            <a:pPr marL="342900" indent="-342900" algn="ctr">
              <a:lnSpc>
                <a:spcPct val="150000"/>
              </a:lnSpc>
            </a:pPr>
            <a:r>
              <a:rPr lang="en-US" sz="2000" b="1" u="sng" dirty="0" smtClean="0"/>
              <a:t>Problem of Synchronization :</a:t>
            </a:r>
          </a:p>
          <a:p>
            <a:pPr marL="342900" indent="-342900">
              <a:lnSpc>
                <a:spcPct val="150000"/>
              </a:lnSpc>
              <a:buFont typeface="+mj-lt"/>
              <a:buAutoNum type="arabicPeriod"/>
            </a:pPr>
            <a:r>
              <a:rPr lang="en-US" b="1" dirty="0" smtClean="0"/>
              <a:t>Bounded Buffer (Producer-Consumer) Problem :- </a:t>
            </a:r>
          </a:p>
          <a:p>
            <a:pPr>
              <a:lnSpc>
                <a:spcPct val="150000"/>
              </a:lnSpc>
            </a:pPr>
            <a:r>
              <a:rPr lang="en-US" dirty="0" smtClean="0"/>
              <a:t>This problem is generalized in terms of the </a:t>
            </a:r>
            <a:r>
              <a:rPr lang="en-US" b="1" dirty="0" smtClean="0"/>
              <a:t>Producer Consumer problem</a:t>
            </a:r>
            <a:r>
              <a:rPr lang="en-US" dirty="0" smtClean="0"/>
              <a:t>, where a </a:t>
            </a:r>
            <a:r>
              <a:rPr lang="en-US" b="1" dirty="0" smtClean="0"/>
              <a:t>finite</a:t>
            </a:r>
            <a:r>
              <a:rPr lang="en-US" dirty="0" smtClean="0"/>
              <a:t> buffer pool is used    </a:t>
            </a:r>
          </a:p>
          <a:p>
            <a:pPr>
              <a:lnSpc>
                <a:spcPct val="150000"/>
              </a:lnSpc>
            </a:pPr>
            <a:r>
              <a:rPr lang="en-US" dirty="0" smtClean="0"/>
              <a:t>to exchange messages between producer and consumer processes.</a:t>
            </a:r>
          </a:p>
          <a:p>
            <a:pPr>
              <a:lnSpc>
                <a:spcPct val="150000"/>
              </a:lnSpc>
            </a:pPr>
            <a:r>
              <a:rPr lang="en-US" dirty="0" smtClean="0"/>
              <a:t>Because the buffer pool has a maximum size, this problem is often called the </a:t>
            </a:r>
            <a:r>
              <a:rPr lang="en-US" b="1" dirty="0" smtClean="0"/>
              <a:t>Bounded buffer problem</a:t>
            </a:r>
            <a:r>
              <a:rPr lang="en-US" dirty="0" smtClean="0"/>
              <a:t>.</a:t>
            </a:r>
          </a:p>
          <a:p>
            <a:pPr>
              <a:lnSpc>
                <a:spcPct val="150000"/>
              </a:lnSpc>
            </a:pPr>
            <a:r>
              <a:rPr lang="en-US" dirty="0" smtClean="0"/>
              <a:t>Solution to this problem is, creating two counting semaphores "full" and "empty" to keep track of the   </a:t>
            </a:r>
          </a:p>
          <a:p>
            <a:pPr>
              <a:lnSpc>
                <a:spcPct val="150000"/>
              </a:lnSpc>
            </a:pPr>
            <a:r>
              <a:rPr lang="en-US" dirty="0" smtClean="0"/>
              <a:t>current number of full and empty buffers respectively.</a:t>
            </a:r>
          </a:p>
          <a:p>
            <a:pPr marL="342900" indent="-342900">
              <a:lnSpc>
                <a:spcPct val="150000"/>
              </a:lnSpc>
              <a:buAutoNum type="arabicPeriod" startAt="2"/>
            </a:pPr>
            <a:r>
              <a:rPr lang="en-US" b="1" dirty="0" smtClean="0"/>
              <a:t>The Readers Writers Problem :- </a:t>
            </a:r>
          </a:p>
          <a:p>
            <a:pPr>
              <a:lnSpc>
                <a:spcPct val="150000"/>
              </a:lnSpc>
            </a:pPr>
            <a:r>
              <a:rPr lang="en-US" dirty="0" smtClean="0"/>
              <a:t>n this problem there are some processes(called </a:t>
            </a:r>
            <a:r>
              <a:rPr lang="en-US" b="1" dirty="0" smtClean="0"/>
              <a:t>readers</a:t>
            </a:r>
            <a:r>
              <a:rPr lang="en-US" dirty="0" smtClean="0"/>
              <a:t>) that only read the shared data, and never change it, and there are other processes(called </a:t>
            </a:r>
            <a:r>
              <a:rPr lang="en-US" b="1" dirty="0" smtClean="0"/>
              <a:t>writers</a:t>
            </a:r>
            <a:r>
              <a:rPr lang="en-US" dirty="0" smtClean="0"/>
              <a:t>) who may change the data in addition to reading, or instead of reading it.</a:t>
            </a:r>
          </a:p>
          <a:p>
            <a:pPr>
              <a:lnSpc>
                <a:spcPct val="150000"/>
              </a:lnSpc>
            </a:pPr>
            <a:r>
              <a:rPr lang="en-US" dirty="0" smtClean="0"/>
              <a:t>There are various type of readers-writers problem, most centered on relative priorities of readers and writers.</a:t>
            </a:r>
          </a:p>
          <a:p>
            <a:pPr marL="342900" indent="-342900">
              <a:lnSpc>
                <a:spcPct val="150000"/>
              </a:lnSpc>
              <a:buAutoNum type="arabicPeriod" startAt="3"/>
            </a:pPr>
            <a:r>
              <a:rPr lang="en-US" b="1" dirty="0" smtClean="0"/>
              <a:t>Dining Philosophers Problem :- </a:t>
            </a:r>
          </a:p>
          <a:p>
            <a:pPr>
              <a:lnSpc>
                <a:spcPct val="150000"/>
              </a:lnSpc>
            </a:pPr>
            <a:r>
              <a:rPr lang="en-US" dirty="0" smtClean="0"/>
              <a:t>The dining philosopher's problem involves the allocation of limited resources to a group of processes in a deadlock-free and starvation-free manner.</a:t>
            </a:r>
          </a:p>
          <a:p>
            <a:pPr>
              <a:lnSpc>
                <a:spcPct val="150000"/>
              </a:lnSpc>
            </a:pPr>
            <a:r>
              <a:rPr lang="en-US" dirty="0" smtClean="0"/>
              <a:t>There are five philosophers sitting around a table, in which there are five chopsticks/forks kept beside them and a bowl of rice in the centre, When a philosopher wants to eat, he uses two chopsticks - one from their left and one from their right. When a philosopher wants to think, he keeps down both chopsticks at their original place.</a:t>
            </a:r>
          </a:p>
          <a:p>
            <a:pPr>
              <a:lnSpc>
                <a:spcPct val="150000"/>
              </a:lnSpc>
            </a:pPr>
            <a:r>
              <a:rPr lang="en-US" dirty="0" smtClean="0"/>
              <a:t/>
            </a:r>
            <a:br>
              <a:rPr lang="en-US" dirty="0" smtClean="0"/>
            </a:br>
            <a:endParaRPr lang="en-US" dirty="0" smtClean="0"/>
          </a:p>
          <a:p>
            <a:pPr marL="342900" indent="-342900">
              <a:lnSpc>
                <a:spcPct val="150000"/>
              </a:lnSpc>
            </a:pP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2408" y="323850"/>
            <a:ext cx="2338332" cy="400110"/>
          </a:xfrm>
          <a:prstGeom prst="rect">
            <a:avLst/>
          </a:prstGeom>
        </p:spPr>
        <p:txBody>
          <a:bodyPr wrap="none">
            <a:spAutoFit/>
          </a:bodyPr>
          <a:lstStyle/>
          <a:p>
            <a:r>
              <a:rPr lang="en-US" sz="2000" b="1" u="sng" dirty="0" smtClean="0"/>
              <a:t>What is a Deadlock?</a:t>
            </a:r>
            <a:endParaRPr lang="en-US" sz="2000" b="1" u="sng" dirty="0"/>
          </a:p>
        </p:txBody>
      </p:sp>
      <p:sp>
        <p:nvSpPr>
          <p:cNvPr id="3" name="Rectangle 2"/>
          <p:cNvSpPr/>
          <p:nvPr/>
        </p:nvSpPr>
        <p:spPr>
          <a:xfrm>
            <a:off x="704850" y="757535"/>
            <a:ext cx="10839450" cy="3785652"/>
          </a:xfrm>
          <a:prstGeom prst="rect">
            <a:avLst/>
          </a:prstGeom>
        </p:spPr>
        <p:txBody>
          <a:bodyPr wrap="square">
            <a:spAutoFit/>
          </a:bodyPr>
          <a:lstStyle/>
          <a:p>
            <a:pPr>
              <a:lnSpc>
                <a:spcPct val="150000"/>
              </a:lnSpc>
              <a:buFont typeface="Arial" pitchFamily="34" charset="0"/>
              <a:buChar char="•"/>
            </a:pPr>
            <a:r>
              <a:rPr lang="en-US" sz="2000" dirty="0" smtClean="0"/>
              <a:t>  Deadlock is a situation where a set of processes are blocked because each process is holding a resource and waiting for another resource acquired by some other process.</a:t>
            </a:r>
          </a:p>
          <a:p>
            <a:pPr>
              <a:lnSpc>
                <a:spcPct val="150000"/>
              </a:lnSpc>
              <a:buFont typeface="Arial" pitchFamily="34" charset="0"/>
              <a:buChar char="•"/>
            </a:pPr>
            <a:r>
              <a:rPr lang="en-US" sz="2000" dirty="0" smtClean="0"/>
              <a:t>  deadlock refers to a specific condition when two or more processes are each waiting for another to release a resource, or more than two processes are waiting for resources in a circular chain (see Necessary conditions).</a:t>
            </a:r>
          </a:p>
          <a:p>
            <a:pPr>
              <a:lnSpc>
                <a:spcPct val="150000"/>
              </a:lnSpc>
              <a:buFont typeface="Arial" pitchFamily="34" charset="0"/>
              <a:buChar char="•"/>
            </a:pPr>
            <a:r>
              <a:rPr lang="en-US" sz="2000" dirty="0" smtClean="0"/>
              <a:t>  A deadlock is a situation in which two computer programs sharing the same resource are effectively preventing each other from accessing the resource, resulting in both programs ceasing to function. The earliest computer operating systems ran only one program at a time.</a:t>
            </a:r>
            <a:endParaRPr lang="en-US" sz="2000" dirty="0"/>
          </a:p>
        </p:txBody>
      </p:sp>
      <p:grpSp>
        <p:nvGrpSpPr>
          <p:cNvPr id="14" name="Group 13"/>
          <p:cNvGrpSpPr/>
          <p:nvPr/>
        </p:nvGrpSpPr>
        <p:grpSpPr>
          <a:xfrm>
            <a:off x="2533650" y="4695901"/>
            <a:ext cx="8477250" cy="1781099"/>
            <a:chOff x="3162300" y="3190951"/>
            <a:chExt cx="8477250" cy="1781099"/>
          </a:xfrm>
        </p:grpSpPr>
        <p:pic>
          <p:nvPicPr>
            <p:cNvPr id="1026" name="Picture 2" descr="C:\Program Files\Microsoft Office\MEDIA\CAGCAT10\j0212957.wmf"/>
            <p:cNvPicPr>
              <a:picLocks noChangeAspect="1" noChangeArrowheads="1"/>
            </p:cNvPicPr>
            <p:nvPr/>
          </p:nvPicPr>
          <p:blipFill>
            <a:blip r:embed="rId2"/>
            <a:srcRect/>
            <a:stretch>
              <a:fillRect/>
            </a:stretch>
          </p:blipFill>
          <p:spPr bwMode="auto">
            <a:xfrm>
              <a:off x="5866485" y="3235299"/>
              <a:ext cx="1830629" cy="1149401"/>
            </a:xfrm>
            <a:prstGeom prst="rect">
              <a:avLst/>
            </a:prstGeom>
            <a:noFill/>
          </p:spPr>
        </p:pic>
        <p:pic>
          <p:nvPicPr>
            <p:cNvPr id="1027" name="Picture 3" descr="C:\Program Files\Microsoft Office\MEDIA\CAGCAT10\j0251871.wmf"/>
            <p:cNvPicPr>
              <a:picLocks noChangeAspect="1" noChangeArrowheads="1"/>
            </p:cNvPicPr>
            <p:nvPr/>
          </p:nvPicPr>
          <p:blipFill>
            <a:blip r:embed="rId3"/>
            <a:srcRect/>
            <a:stretch>
              <a:fillRect/>
            </a:stretch>
          </p:blipFill>
          <p:spPr bwMode="auto">
            <a:xfrm>
              <a:off x="3524402" y="3190951"/>
              <a:ext cx="1904695" cy="1238098"/>
            </a:xfrm>
            <a:prstGeom prst="rect">
              <a:avLst/>
            </a:prstGeom>
            <a:noFill/>
          </p:spPr>
        </p:pic>
        <p:sp>
          <p:nvSpPr>
            <p:cNvPr id="7" name="Rectangle 6"/>
            <p:cNvSpPr/>
            <p:nvPr/>
          </p:nvSpPr>
          <p:spPr>
            <a:xfrm>
              <a:off x="3162300" y="4191000"/>
              <a:ext cx="4838700" cy="78105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8896350" y="4324350"/>
              <a:ext cx="2743200" cy="369332"/>
            </a:xfrm>
            <a:prstGeom prst="rect">
              <a:avLst/>
            </a:prstGeom>
            <a:noFill/>
          </p:spPr>
          <p:txBody>
            <a:bodyPr wrap="square" rtlCol="0">
              <a:spAutoFit/>
            </a:bodyPr>
            <a:lstStyle/>
            <a:p>
              <a:r>
                <a:rPr lang="en-US" b="1" dirty="0" smtClean="0"/>
                <a:t>BRIDGE</a:t>
              </a:r>
              <a:endParaRPr lang="en-US" b="1" dirty="0"/>
            </a:p>
          </p:txBody>
        </p:sp>
        <p:cxnSp>
          <p:nvCxnSpPr>
            <p:cNvPr id="11" name="Straight Arrow Connector 10"/>
            <p:cNvCxnSpPr>
              <a:stCxn id="7" idx="3"/>
              <a:endCxn id="9" idx="1"/>
            </p:cNvCxnSpPr>
            <p:nvPr/>
          </p:nvCxnSpPr>
          <p:spPr>
            <a:xfrm flipV="1">
              <a:off x="8001000" y="4509016"/>
              <a:ext cx="895350" cy="7250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681335"/>
            <a:ext cx="10287000" cy="646331"/>
          </a:xfrm>
          <a:prstGeom prst="rect">
            <a:avLst/>
          </a:prstGeom>
        </p:spPr>
        <p:txBody>
          <a:bodyPr wrap="square">
            <a:spAutoFit/>
          </a:bodyPr>
          <a:lstStyle/>
          <a:p>
            <a:r>
              <a:rPr lang="en-US" dirty="0" smtClean="0"/>
              <a:t> the below diagram, Process 1 is holding Resource 1 and waiting for resource 2 which is acquired by process 2, and process 2 is waiting for resource 1.</a:t>
            </a:r>
            <a:endParaRPr lang="en-US" dirty="0"/>
          </a:p>
        </p:txBody>
      </p:sp>
      <p:pic>
        <p:nvPicPr>
          <p:cNvPr id="2050" name="Picture 2" descr="https://www.geeksforgeeks.org/wp-content/uploads/gq/2015/06/deadlock.png"/>
          <p:cNvPicPr>
            <a:picLocks noChangeAspect="1" noChangeArrowheads="1"/>
          </p:cNvPicPr>
          <p:nvPr/>
        </p:nvPicPr>
        <p:blipFill>
          <a:blip r:embed="rId2"/>
          <a:srcRect/>
          <a:stretch>
            <a:fillRect/>
          </a:stretch>
        </p:blipFill>
        <p:spPr bwMode="auto">
          <a:xfrm>
            <a:off x="2632075" y="1687512"/>
            <a:ext cx="5286375" cy="3667126"/>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96465" y="0"/>
            <a:ext cx="2004844" cy="369332"/>
          </a:xfrm>
          <a:prstGeom prst="rect">
            <a:avLst/>
          </a:prstGeom>
        </p:spPr>
        <p:txBody>
          <a:bodyPr wrap="none">
            <a:spAutoFit/>
          </a:bodyPr>
          <a:lstStyle/>
          <a:p>
            <a:r>
              <a:rPr lang="en-US" b="1" dirty="0" smtClean="0"/>
              <a:t>AVOID DEADLOCKS</a:t>
            </a:r>
            <a:endParaRPr lang="en-US" b="1" dirty="0"/>
          </a:p>
        </p:txBody>
      </p:sp>
      <p:sp>
        <p:nvSpPr>
          <p:cNvPr id="3" name="Rectangle 2"/>
          <p:cNvSpPr/>
          <p:nvPr/>
        </p:nvSpPr>
        <p:spPr>
          <a:xfrm>
            <a:off x="419099" y="672584"/>
            <a:ext cx="10953751" cy="3693319"/>
          </a:xfrm>
          <a:prstGeom prst="rect">
            <a:avLst/>
          </a:prstGeom>
        </p:spPr>
        <p:txBody>
          <a:bodyPr wrap="square">
            <a:spAutoFit/>
          </a:bodyPr>
          <a:lstStyle/>
          <a:p>
            <a:r>
              <a:rPr lang="en-US" b="1" dirty="0" smtClean="0"/>
              <a:t>The four conditions : </a:t>
            </a:r>
          </a:p>
          <a:p>
            <a:endParaRPr lang="en-US" b="1" dirty="0" smtClean="0"/>
          </a:p>
          <a:p>
            <a:endParaRPr lang="en-US" b="1" dirty="0" smtClean="0"/>
          </a:p>
          <a:p>
            <a:pPr marL="342900" indent="-342900">
              <a:lnSpc>
                <a:spcPct val="150000"/>
              </a:lnSpc>
              <a:buFont typeface="+mj-lt"/>
              <a:buAutoNum type="arabicPeriod"/>
            </a:pPr>
            <a:r>
              <a:rPr lang="en-US" b="1" dirty="0" smtClean="0"/>
              <a:t>Mutual Exclusion :- </a:t>
            </a:r>
            <a:r>
              <a:rPr lang="en-US" dirty="0" smtClean="0"/>
              <a:t>Resources shared such as read-only files do not lead to deadlocks but resources, such as printers and tape drives, requires exclusive access by a single process.  There should be a resource that can only be held by one process at a time. In the diagram below, there is a single instance of Resource 1 and it is held by Process 1 only.</a:t>
            </a:r>
          </a:p>
          <a:p>
            <a:endParaRPr lang="en-US" dirty="0" smtClean="0"/>
          </a:p>
          <a:p>
            <a:endParaRPr lang="en-US" dirty="0" smtClean="0"/>
          </a:p>
          <a:p>
            <a:r>
              <a:rPr lang="en-US" dirty="0" smtClean="0"/>
              <a:t/>
            </a:r>
            <a:br>
              <a:rPr lang="en-US" dirty="0" smtClean="0"/>
            </a:br>
            <a:endParaRPr lang="en-US" dirty="0"/>
          </a:p>
        </p:txBody>
      </p:sp>
      <p:pic>
        <p:nvPicPr>
          <p:cNvPr id="45058" name="Picture 2" descr="Mutual Exclusion"/>
          <p:cNvPicPr>
            <a:picLocks noChangeAspect="1" noChangeArrowheads="1"/>
          </p:cNvPicPr>
          <p:nvPr/>
        </p:nvPicPr>
        <p:blipFill>
          <a:blip r:embed="rId2"/>
          <a:srcRect/>
          <a:stretch>
            <a:fillRect/>
          </a:stretch>
        </p:blipFill>
        <p:spPr bwMode="auto">
          <a:xfrm>
            <a:off x="1276350" y="3390900"/>
            <a:ext cx="9563099" cy="2571750"/>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8897"/>
            <a:ext cx="11315700" cy="2169825"/>
          </a:xfrm>
          <a:prstGeom prst="rect">
            <a:avLst/>
          </a:prstGeom>
        </p:spPr>
        <p:txBody>
          <a:bodyPr wrap="square">
            <a:spAutoFit/>
          </a:bodyPr>
          <a:lstStyle/>
          <a:p>
            <a:pPr>
              <a:lnSpc>
                <a:spcPct val="150000"/>
              </a:lnSpc>
            </a:pPr>
            <a:r>
              <a:rPr lang="en-US" b="1" dirty="0" smtClean="0"/>
              <a:t>2.   Hold and Wait  :- </a:t>
            </a:r>
            <a:r>
              <a:rPr lang="en-US" dirty="0" smtClean="0"/>
              <a:t>In this condition processes must be prevented from holding one or more resources while simultaneously waiting for one or more others.</a:t>
            </a:r>
          </a:p>
          <a:p>
            <a:pPr>
              <a:lnSpc>
                <a:spcPct val="150000"/>
              </a:lnSpc>
            </a:pPr>
            <a:r>
              <a:rPr lang="en-US" dirty="0" smtClean="0"/>
              <a:t>A process can hold multiple resources and still request more resources from other processes which are holding them. In the diagram given below, Process 2 holds Resource 2 and Resource 3 and is requesting the Resource 1 which is held by Process 1.</a:t>
            </a:r>
          </a:p>
        </p:txBody>
      </p:sp>
      <p:pic>
        <p:nvPicPr>
          <p:cNvPr id="46082" name="Picture 2" descr="Hold and Wait"/>
          <p:cNvPicPr>
            <a:picLocks noChangeAspect="1" noChangeArrowheads="1"/>
          </p:cNvPicPr>
          <p:nvPr/>
        </p:nvPicPr>
        <p:blipFill>
          <a:blip r:embed="rId2"/>
          <a:srcRect/>
          <a:stretch>
            <a:fillRect/>
          </a:stretch>
        </p:blipFill>
        <p:spPr bwMode="auto">
          <a:xfrm>
            <a:off x="1508125" y="2652712"/>
            <a:ext cx="9274175" cy="359568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7" name="Rectangle 1"/>
          <p:cNvSpPr/>
          <p:nvPr/>
        </p:nvSpPr>
        <p:spPr>
          <a:xfrm>
            <a:off x="571500" y="0"/>
            <a:ext cx="11068050" cy="5577840"/>
          </a:xfrm>
          <a:prstGeom prst="rect">
            <a:avLst/>
          </a:prstGeom>
        </p:spPr>
        <p:txBody>
          <a:bodyPr wrap="square">
            <a:spAutoFit/>
          </a:bodyPr>
          <a:lstStyle/>
          <a:p>
            <a:pPr marL="457200" indent="-457200">
              <a:lnSpc>
                <a:spcPct val="150000"/>
              </a:lnSpc>
              <a:buAutoNum type="arabicParenR"/>
            </a:pPr>
            <a:r>
              <a:rPr lang="en-US" sz="2000" b="1" i="0" u="sng" dirty="0" smtClean="0">
                <a:solidFill>
                  <a:srgbClr val="121214"/>
                </a:solidFill>
                <a:effectLst/>
                <a:latin typeface="Verdana" panose="020B0604030504040204" pitchFamily="34" charset="0"/>
              </a:rPr>
              <a:t>Long Term Scheduler</a:t>
            </a:r>
          </a:p>
          <a:p>
            <a:pPr>
              <a:lnSpc>
                <a:spcPct val="150000"/>
              </a:lnSpc>
            </a:pPr>
            <a:endParaRPr lang="en-US" sz="2000" b="1" i="0" u="sng" dirty="0" smtClean="0">
              <a:solidFill>
                <a:srgbClr val="121214"/>
              </a:solidFill>
              <a:effectLst/>
              <a:latin typeface="Verdana" panose="020B0604030504040204" pitchFamily="34" charset="0"/>
            </a:endParaRPr>
          </a:p>
          <a:p>
            <a:pPr algn="just">
              <a:lnSpc>
                <a:spcPct val="150000"/>
              </a:lnSpc>
            </a:pPr>
            <a:r>
              <a:rPr lang="en-US" b="0" i="0" dirty="0" smtClean="0">
                <a:solidFill>
                  <a:srgbClr val="000000"/>
                </a:solidFill>
                <a:effectLst/>
                <a:latin typeface="Verdana" panose="020B0604030504040204" pitchFamily="34" charset="0"/>
              </a:rPr>
              <a:t>	</a:t>
            </a:r>
            <a:r>
              <a:rPr lang="en-US" sz="2000" b="0" i="0" dirty="0" smtClean="0">
                <a:solidFill>
                  <a:srgbClr val="000000"/>
                </a:solidFill>
                <a:effectLst/>
                <a:latin typeface="Verdana" panose="020B0604030504040204" pitchFamily="34" charset="0"/>
              </a:rPr>
              <a:t>It is also called a </a:t>
            </a:r>
            <a:r>
              <a:rPr lang="en-US" sz="2000" b="1" i="0" dirty="0" smtClean="0">
                <a:solidFill>
                  <a:srgbClr val="000000"/>
                </a:solidFill>
                <a:effectLst/>
                <a:latin typeface="Verdana" panose="020B0604030504040204" pitchFamily="34" charset="0"/>
              </a:rPr>
              <a:t>job scheduler</a:t>
            </a:r>
            <a:r>
              <a:rPr lang="en-US" sz="2000" b="0" i="0" dirty="0" smtClean="0">
                <a:solidFill>
                  <a:srgbClr val="000000"/>
                </a:solidFill>
                <a:effectLst/>
                <a:latin typeface="Verdana" panose="020B0604030504040204" pitchFamily="34" charset="0"/>
              </a:rPr>
              <a:t>. A long-term scheduler determines which programs are admitted to the system for processing. It selects processes from the queue and loads them into memory for execution. Process loads into the memory for CPU scheduling.</a:t>
            </a:r>
          </a:p>
          <a:p>
            <a:pPr algn="just">
              <a:lnSpc>
                <a:spcPct val="150000"/>
              </a:lnSpc>
            </a:pPr>
            <a:r>
              <a:rPr lang="en-US" sz="2000" b="0" i="0" dirty="0" smtClean="0">
                <a:solidFill>
                  <a:srgbClr val="000000"/>
                </a:solidFill>
                <a:effectLst/>
                <a:latin typeface="Verdana" panose="020B0604030504040204" pitchFamily="34" charset="0"/>
              </a:rPr>
              <a:t>	The primary objective of the job scheduler is to provide a balanced mix of jobs, such as I/O bound and processor bound. It also controls the degree of multiprogramming. If the degree of multiprogramming is stable, then the average rate of process creation must be equal to the average departure rate of processes leaving the system.</a:t>
            </a:r>
          </a:p>
          <a:p>
            <a:pPr algn="just">
              <a:lnSpc>
                <a:spcPct val="150000"/>
              </a:lnSpc>
            </a:pPr>
            <a:r>
              <a:rPr lang="en-US" sz="2000" b="0" i="0" dirty="0" smtClean="0">
                <a:solidFill>
                  <a:srgbClr val="000000"/>
                </a:solidFill>
                <a:effectLst/>
                <a:latin typeface="Verdana" panose="020B0604030504040204" pitchFamily="34" charset="0"/>
              </a:rPr>
              <a:t>	On some systems, the long-term scheduler may not be available or minimal. Time-sharing operating systems have no long term scheduler. When a process changes the state from new to ready, then there is use of long-term scheduler.</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75893"/>
            <a:ext cx="11277600" cy="2169825"/>
          </a:xfrm>
          <a:prstGeom prst="rect">
            <a:avLst/>
          </a:prstGeom>
        </p:spPr>
        <p:txBody>
          <a:bodyPr wrap="square">
            <a:spAutoFit/>
          </a:bodyPr>
          <a:lstStyle/>
          <a:p>
            <a:pPr>
              <a:lnSpc>
                <a:spcPct val="150000"/>
              </a:lnSpc>
            </a:pPr>
            <a:r>
              <a:rPr lang="en-US" b="1" dirty="0" smtClean="0"/>
              <a:t>3.   No Preemption :-  </a:t>
            </a:r>
            <a:r>
              <a:rPr lang="en-US" dirty="0" smtClean="0"/>
              <a:t>Preemption of process resource allocations can avoid the condition of deadlocks, where ever possible.  A resource cannot be preempted from a process by force. A process can only release a resource voluntarily. In the diagram below, Process 2 cannot preempt Resource 1 from Process 1. It will only be released when Process 1 relinquishes it voluntarily after its execution is complete.</a:t>
            </a:r>
          </a:p>
          <a:p>
            <a:pPr>
              <a:lnSpc>
                <a:spcPct val="150000"/>
              </a:lnSpc>
            </a:pPr>
            <a:endParaRPr lang="en-US" dirty="0" smtClean="0"/>
          </a:p>
        </p:txBody>
      </p:sp>
      <p:pic>
        <p:nvPicPr>
          <p:cNvPr id="47106" name="Picture 2" descr="&gt;No preemption"/>
          <p:cNvPicPr>
            <a:picLocks noChangeAspect="1" noChangeArrowheads="1"/>
          </p:cNvPicPr>
          <p:nvPr/>
        </p:nvPicPr>
        <p:blipFill>
          <a:blip r:embed="rId2"/>
          <a:srcRect/>
          <a:stretch>
            <a:fillRect/>
          </a:stretch>
        </p:blipFill>
        <p:spPr bwMode="auto">
          <a:xfrm>
            <a:off x="1241424" y="2400300"/>
            <a:ext cx="10093326" cy="4457700"/>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0050" y="378589"/>
            <a:ext cx="11277600" cy="2585323"/>
          </a:xfrm>
          <a:prstGeom prst="rect">
            <a:avLst/>
          </a:prstGeom>
        </p:spPr>
        <p:txBody>
          <a:bodyPr wrap="square">
            <a:spAutoFit/>
          </a:bodyPr>
          <a:lstStyle/>
          <a:p>
            <a:pPr>
              <a:lnSpc>
                <a:spcPct val="150000"/>
              </a:lnSpc>
            </a:pPr>
            <a:r>
              <a:rPr lang="en-US" b="1" dirty="0" smtClean="0"/>
              <a:t>4.   Circular Wait :- </a:t>
            </a:r>
            <a:r>
              <a:rPr lang="en-US" dirty="0" smtClean="0"/>
              <a:t>Circular wait can be avoided if we number all resources, and require that processes request resources only in strictly increasing(or decreasing) order.</a:t>
            </a:r>
          </a:p>
          <a:p>
            <a:pPr>
              <a:lnSpc>
                <a:spcPct val="150000"/>
              </a:lnSpc>
            </a:pPr>
            <a:r>
              <a:rPr lang="en-US" dirty="0" smtClean="0"/>
              <a:t>A process is waiting for the resource held by the second process, which is waiting for the resource held by the third process and so on, till the last process is waiting for a resource held by the first process. This forms a circular chain. For example: Process 1 is allocated Resource2 and it is requesting Resource 1. Similarly, Process 2 is allocated Resource 1 and it is requesting Resource 2. This forms a circular wait loop.</a:t>
            </a:r>
          </a:p>
        </p:txBody>
      </p:sp>
      <p:pic>
        <p:nvPicPr>
          <p:cNvPr id="48130" name="Picture 2" descr="Circular Wait"/>
          <p:cNvPicPr>
            <a:picLocks noChangeAspect="1" noChangeArrowheads="1"/>
          </p:cNvPicPr>
          <p:nvPr/>
        </p:nvPicPr>
        <p:blipFill>
          <a:blip r:embed="rId2"/>
          <a:srcRect/>
          <a:stretch>
            <a:fillRect/>
          </a:stretch>
        </p:blipFill>
        <p:spPr bwMode="auto">
          <a:xfrm>
            <a:off x="1428750" y="3028949"/>
            <a:ext cx="9143999" cy="3829051"/>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7650" y="436245"/>
            <a:ext cx="11582400" cy="6740307"/>
          </a:xfrm>
          <a:prstGeom prst="rect">
            <a:avLst/>
          </a:prstGeom>
        </p:spPr>
        <p:txBody>
          <a:bodyPr wrap="square">
            <a:spAutoFit/>
          </a:bodyPr>
          <a:lstStyle/>
          <a:p>
            <a:pPr>
              <a:lnSpc>
                <a:spcPct val="150000"/>
              </a:lnSpc>
              <a:buFont typeface="Arial" pitchFamily="34" charset="0"/>
              <a:buChar char="•"/>
            </a:pPr>
            <a:r>
              <a:rPr lang="en-US" dirty="0" smtClean="0"/>
              <a:t>   Deadlock Detection</a:t>
            </a:r>
          </a:p>
          <a:p>
            <a:pPr>
              <a:lnSpc>
                <a:spcPct val="150000"/>
              </a:lnSpc>
            </a:pPr>
            <a:r>
              <a:rPr lang="en-US" dirty="0" smtClean="0"/>
              <a:t>	A deadlock can be detected by a resource scheduler as it keeps track of all the resources that are allocated to different processes. After a deadlock is detected, it can be resolved.  	All the processes that are involved in the deadlock are terminated. This is not a good approach as all the progress made by the processes is destroyed. Resources can be preempted from some processes and given to others till the deadlock is resolved.</a:t>
            </a:r>
          </a:p>
          <a:p>
            <a:pPr>
              <a:lnSpc>
                <a:spcPct val="150000"/>
              </a:lnSpc>
              <a:buFont typeface="Arial" pitchFamily="34" charset="0"/>
              <a:buChar char="•"/>
            </a:pPr>
            <a:r>
              <a:rPr lang="en-US" dirty="0" smtClean="0"/>
              <a:t>  Deadlock Prevention</a:t>
            </a:r>
          </a:p>
          <a:p>
            <a:pPr>
              <a:lnSpc>
                <a:spcPct val="150000"/>
              </a:lnSpc>
            </a:pPr>
            <a:r>
              <a:rPr lang="en-US" dirty="0" smtClean="0"/>
              <a:t>	It is very important to prevent a deadlock before it can occur. So, the system checks each transaction before it is executed to make sure it does not lead to deadlock. If there is even a slight chance that a transaction may lead to deadlock in the future, it is never allowed to execute.</a:t>
            </a:r>
          </a:p>
          <a:p>
            <a:pPr>
              <a:lnSpc>
                <a:spcPct val="150000"/>
              </a:lnSpc>
              <a:buFont typeface="Arial" pitchFamily="34" charset="0"/>
              <a:buChar char="•"/>
            </a:pPr>
            <a:r>
              <a:rPr lang="en-US" dirty="0" smtClean="0"/>
              <a:t>  Deadlock Avoidance</a:t>
            </a:r>
          </a:p>
          <a:p>
            <a:pPr>
              <a:lnSpc>
                <a:spcPct val="150000"/>
              </a:lnSpc>
            </a:pPr>
            <a:r>
              <a:rPr lang="en-US" dirty="0" smtClean="0"/>
              <a:t>	It is better to avoid a deadlock rather than take measures after the deadlock has occurred. The wait for graph can be used for deadlock avoidance. This is however only useful for smaller databases as it can get quite complex in larger databases.</a:t>
            </a:r>
          </a:p>
          <a:p>
            <a:pPr>
              <a:lnSpc>
                <a:spcPct val="150000"/>
              </a:lnSpc>
              <a:buFont typeface="Arial" pitchFamily="34" charset="0"/>
              <a:buChar char="•"/>
            </a:pPr>
            <a:r>
              <a:rPr lang="en-US" dirty="0" smtClean="0"/>
              <a:t>  Deadlock Recovery</a:t>
            </a:r>
          </a:p>
          <a:p>
            <a:pPr>
              <a:lnSpc>
                <a:spcPct val="150000"/>
              </a:lnSpc>
            </a:pPr>
            <a:r>
              <a:rPr lang="en-US" dirty="0" smtClean="0"/>
              <a:t>	Detect deadlock and, when it occurs, take steps to recover.</a:t>
            </a:r>
          </a:p>
          <a:p>
            <a:pPr>
              <a:lnSpc>
                <a:spcPct val="150000"/>
              </a:lnSpc>
            </a:pPr>
            <a:endParaRPr lang="en-US" dirty="0"/>
          </a:p>
        </p:txBody>
      </p:sp>
      <p:sp>
        <p:nvSpPr>
          <p:cNvPr id="3" name="Rectangle 2"/>
          <p:cNvSpPr/>
          <p:nvPr/>
        </p:nvSpPr>
        <p:spPr>
          <a:xfrm>
            <a:off x="533400" y="38784"/>
            <a:ext cx="6324600" cy="461665"/>
          </a:xfrm>
          <a:prstGeom prst="rect">
            <a:avLst/>
          </a:prstGeom>
        </p:spPr>
        <p:txBody>
          <a:bodyPr wrap="square">
            <a:spAutoFit/>
          </a:bodyPr>
          <a:lstStyle/>
          <a:p>
            <a:r>
              <a:rPr lang="en-US" sz="2400" b="1" u="sng" dirty="0" smtClean="0">
                <a:latin typeface="Arial" pitchFamily="34" charset="0"/>
                <a:cs typeface="Arial" pitchFamily="34" charset="0"/>
              </a:rPr>
              <a:t>methods for handling deadlocks. </a:t>
            </a:r>
            <a:endParaRPr lang="en-US" sz="2400" b="1" u="sng" dirty="0">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14350" y="3105835"/>
            <a:ext cx="11049000" cy="2585323"/>
          </a:xfrm>
          <a:prstGeom prst="rect">
            <a:avLst/>
          </a:prstGeom>
        </p:spPr>
        <p:txBody>
          <a:bodyPr wrap="square">
            <a:spAutoFit/>
          </a:bodyPr>
          <a:lstStyle/>
          <a:p>
            <a:r>
              <a:rPr lang="en-US" dirty="0" smtClean="0">
                <a:hlinkClick r:id="rId2"/>
              </a:rPr>
              <a:t>https://www.tutorialspoint.com/operating_system/os_process_scheduling_algorithms.htm</a:t>
            </a:r>
            <a:endParaRPr lang="en-US" dirty="0" smtClean="0"/>
          </a:p>
          <a:p>
            <a:r>
              <a:rPr lang="en-US" dirty="0" smtClean="0">
                <a:hlinkClick r:id="rId3"/>
              </a:rPr>
              <a:t>http://ecomputernotes.com/fundamental/disk-operating-system/cpu-scheduling-algorithms</a:t>
            </a:r>
            <a:endParaRPr lang="en-US" dirty="0" smtClean="0"/>
          </a:p>
          <a:p>
            <a:r>
              <a:rPr lang="en-US" dirty="0" smtClean="0">
                <a:hlinkClick r:id="rId4"/>
              </a:rPr>
              <a:t>https://www.geeksforgeeks.org/semaphores-operating-system/</a:t>
            </a:r>
            <a:endParaRPr lang="en-US" dirty="0" smtClean="0"/>
          </a:p>
          <a:p>
            <a:r>
              <a:rPr lang="en-US" dirty="0" smtClean="0">
                <a:hlinkClick r:id="rId5"/>
              </a:rPr>
              <a:t>https://www.studytonight.com/operating-system/introduction-to-semaphores</a:t>
            </a:r>
            <a:endParaRPr lang="en-US" dirty="0" smtClean="0"/>
          </a:p>
          <a:p>
            <a:r>
              <a:rPr lang="en-US" dirty="0" smtClean="0">
                <a:hlinkClick r:id="rId6"/>
              </a:rPr>
              <a:t>https://www.geeksforgeeks.org/monitors/</a:t>
            </a:r>
            <a:endParaRPr lang="en-US" dirty="0" smtClean="0"/>
          </a:p>
          <a:p>
            <a:r>
              <a:rPr lang="en-US" dirty="0" smtClean="0">
                <a:hlinkClick r:id="rId7"/>
              </a:rPr>
              <a:t>https://www.studytonight.com/operating-system/process-synchronization</a:t>
            </a:r>
            <a:endParaRPr lang="en-US" dirty="0" smtClean="0"/>
          </a:p>
          <a:p>
            <a:r>
              <a:rPr lang="en-US" dirty="0" smtClean="0">
                <a:hlinkClick r:id="rId8"/>
              </a:rPr>
              <a:t>https://www.geeksforgeeks.org/operating-system-process-synchronization/</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Rectangle 1"/>
          <p:cNvSpPr/>
          <p:nvPr/>
        </p:nvSpPr>
        <p:spPr>
          <a:xfrm>
            <a:off x="438150" y="0"/>
            <a:ext cx="11258550" cy="4663440"/>
          </a:xfrm>
          <a:prstGeom prst="rect">
            <a:avLst/>
          </a:prstGeom>
        </p:spPr>
        <p:txBody>
          <a:bodyPr wrap="square">
            <a:spAutoFit/>
          </a:bodyPr>
          <a:lstStyle/>
          <a:p>
            <a:pPr>
              <a:lnSpc>
                <a:spcPct val="150000"/>
              </a:lnSpc>
            </a:pPr>
            <a:r>
              <a:rPr lang="en-US" sz="2000" b="1" i="0" u="sng" dirty="0" smtClean="0">
                <a:solidFill>
                  <a:srgbClr val="121214"/>
                </a:solidFill>
                <a:effectLst/>
                <a:latin typeface="Verdana" panose="020B0604030504040204" pitchFamily="34" charset="0"/>
              </a:rPr>
              <a:t>2) Short Term Scheduler</a:t>
            </a:r>
          </a:p>
          <a:p>
            <a:pPr>
              <a:lnSpc>
                <a:spcPct val="150000"/>
              </a:lnSpc>
            </a:pPr>
            <a:endParaRPr lang="en-US" sz="2000" b="1" i="0" u="sng" dirty="0" smtClean="0">
              <a:solidFill>
                <a:srgbClr val="121214"/>
              </a:solidFill>
              <a:effectLst/>
              <a:latin typeface="Verdana" panose="020B0604030504040204" pitchFamily="34" charset="0"/>
            </a:endParaRPr>
          </a:p>
          <a:p>
            <a:pPr algn="just">
              <a:lnSpc>
                <a:spcPct val="200000"/>
              </a:lnSpc>
            </a:pPr>
            <a:r>
              <a:rPr lang="en-US" sz="2000" b="0" i="0" dirty="0" smtClean="0">
                <a:solidFill>
                  <a:srgbClr val="000000"/>
                </a:solidFill>
                <a:effectLst/>
                <a:latin typeface="Verdana" panose="020B0604030504040204" pitchFamily="34" charset="0"/>
              </a:rPr>
              <a:t>	It is also called as </a:t>
            </a:r>
            <a:r>
              <a:rPr lang="en-US" sz="2000" b="1" i="0" dirty="0" smtClean="0">
                <a:solidFill>
                  <a:srgbClr val="000000"/>
                </a:solidFill>
                <a:effectLst/>
                <a:latin typeface="Verdana" panose="020B0604030504040204" pitchFamily="34" charset="0"/>
              </a:rPr>
              <a:t>CPU scheduler</a:t>
            </a:r>
            <a:r>
              <a:rPr lang="en-US" sz="2000" b="0" i="0" dirty="0" smtClean="0">
                <a:solidFill>
                  <a:srgbClr val="000000"/>
                </a:solidFill>
                <a:effectLst/>
                <a:latin typeface="Verdana" panose="020B0604030504040204" pitchFamily="34" charset="0"/>
              </a:rPr>
              <a:t>. Its main objective is to increase system performance in accordance with the chosen set of criteria. It is the change of ready state to running state of the process. CPU scheduler selects a process among the processes that are ready to execute and allocates CPU to one of them.</a:t>
            </a:r>
          </a:p>
          <a:p>
            <a:pPr algn="just">
              <a:lnSpc>
                <a:spcPct val="200000"/>
              </a:lnSpc>
            </a:pPr>
            <a:r>
              <a:rPr lang="en-US" sz="2000" b="0" i="0" dirty="0" smtClean="0">
                <a:solidFill>
                  <a:srgbClr val="000000"/>
                </a:solidFill>
                <a:effectLst/>
                <a:latin typeface="Verdana" panose="020B0604030504040204" pitchFamily="34" charset="0"/>
              </a:rPr>
              <a:t>	Short-term schedulers, also known as dispatchers, make the decision of which process to execute next. Short-term schedulers are faster than long-term schedulers.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Rectangle 1"/>
          <p:cNvSpPr/>
          <p:nvPr/>
        </p:nvSpPr>
        <p:spPr>
          <a:xfrm>
            <a:off x="323850" y="348734"/>
            <a:ext cx="11334750" cy="4892041"/>
          </a:xfrm>
          <a:prstGeom prst="rect">
            <a:avLst/>
          </a:prstGeom>
        </p:spPr>
        <p:txBody>
          <a:bodyPr wrap="square">
            <a:spAutoFit/>
          </a:bodyPr>
          <a:lstStyle/>
          <a:p>
            <a:pPr algn="just">
              <a:lnSpc>
                <a:spcPct val="200000"/>
              </a:lnSpc>
            </a:pPr>
            <a:r>
              <a:rPr lang="en-US" b="1" i="0" u="sng" dirty="0" smtClean="0">
                <a:solidFill>
                  <a:srgbClr val="121214"/>
                </a:solidFill>
                <a:effectLst/>
                <a:latin typeface="Verdana" panose="020B0604030504040204" pitchFamily="34" charset="0"/>
              </a:rPr>
              <a:t>3) Medium Term Scheduler :-</a:t>
            </a:r>
          </a:p>
          <a:p>
            <a:pPr algn="just">
              <a:lnSpc>
                <a:spcPct val="200000"/>
              </a:lnSpc>
            </a:pPr>
            <a:endParaRPr lang="en-US" b="0" i="0" dirty="0" smtClean="0">
              <a:solidFill>
                <a:srgbClr val="121214"/>
              </a:solidFill>
              <a:effectLst/>
              <a:latin typeface="Verdana" panose="020B0604030504040204" pitchFamily="34" charset="0"/>
            </a:endParaRPr>
          </a:p>
          <a:p>
            <a:pPr algn="just">
              <a:lnSpc>
                <a:spcPct val="200000"/>
              </a:lnSpc>
            </a:pPr>
            <a:r>
              <a:rPr lang="en-US" b="0" i="0" dirty="0" smtClean="0">
                <a:solidFill>
                  <a:srgbClr val="000000"/>
                </a:solidFill>
                <a:effectLst/>
                <a:latin typeface="Verdana" panose="020B0604030504040204" pitchFamily="34" charset="0"/>
              </a:rPr>
              <a:t>	Medium-term scheduling is a part of </a:t>
            </a:r>
            <a:r>
              <a:rPr lang="en-US" b="1" i="0" dirty="0" smtClean="0">
                <a:solidFill>
                  <a:srgbClr val="000000"/>
                </a:solidFill>
                <a:effectLst/>
                <a:latin typeface="Verdana" panose="020B0604030504040204" pitchFamily="34" charset="0"/>
              </a:rPr>
              <a:t>swapping</a:t>
            </a:r>
            <a:r>
              <a:rPr lang="en-US" b="0" i="0" dirty="0" smtClean="0">
                <a:solidFill>
                  <a:srgbClr val="000000"/>
                </a:solidFill>
                <a:effectLst/>
                <a:latin typeface="Verdana" panose="020B0604030504040204" pitchFamily="34" charset="0"/>
              </a:rPr>
              <a:t>. It removes the processes from the memory. It reduces the degree of multiprogramming. The medium-term scheduler is in-charge of handling the swapped out-processes.</a:t>
            </a:r>
          </a:p>
          <a:p>
            <a:pPr algn="just">
              <a:lnSpc>
                <a:spcPct val="200000"/>
              </a:lnSpc>
            </a:pPr>
            <a:r>
              <a:rPr lang="en-US" b="0" i="0" dirty="0" smtClean="0">
                <a:solidFill>
                  <a:srgbClr val="000000"/>
                </a:solidFill>
                <a:effectLst/>
                <a:latin typeface="Verdana" panose="020B0604030504040204" pitchFamily="34" charset="0"/>
              </a:rPr>
              <a:t>	A running process may become suspended if it makes an I/O request. A suspended processes cannot make any progress towards completion. In this condition, to remove the process from memory and make space for other processes, the suspended process is moved to the secondary storage. This process is called </a:t>
            </a:r>
            <a:r>
              <a:rPr lang="en-US" b="1" i="0" dirty="0" smtClean="0">
                <a:solidFill>
                  <a:srgbClr val="000000"/>
                </a:solidFill>
                <a:effectLst/>
                <a:latin typeface="Verdana" panose="020B0604030504040204" pitchFamily="34" charset="0"/>
              </a:rPr>
              <a:t>swapping</a:t>
            </a:r>
            <a:r>
              <a:rPr lang="en-US" b="0" i="0" dirty="0" smtClean="0">
                <a:solidFill>
                  <a:srgbClr val="000000"/>
                </a:solidFill>
                <a:effectLst/>
                <a:latin typeface="Verdana" panose="020B0604030504040204" pitchFamily="34" charset="0"/>
              </a:rPr>
              <a:t>, and the process is said to be swapped out or rolled out. Swapping may be necessary to improve the process mix.</a:t>
            </a:r>
            <a:endParaRPr lang="en-US" b="0" i="0" dirty="0">
              <a:solidFill>
                <a:srgbClr val="000000"/>
              </a:solidFill>
              <a:effectLst/>
              <a:latin typeface="Verdana" panose="020B060403050404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0" name="Rectangle 1"/>
          <p:cNvSpPr>
            <a:spLocks noChangeArrowheads="1"/>
          </p:cNvSpPr>
          <p:nvPr/>
        </p:nvSpPr>
        <p:spPr bwMode="auto">
          <a:xfrm>
            <a:off x="754242" y="1924051"/>
            <a:ext cx="11188701" cy="3352801"/>
          </a:xfrm>
          <a:prstGeom prst="rect">
            <a:avLst/>
          </a:prstGeom>
          <a:solidFill>
            <a:srgbClr val="FFFFFF"/>
          </a:solidFill>
          <a:ln>
            <a:noFill/>
          </a:ln>
          <a:effec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50000"/>
              </a:lnSpc>
              <a:spcBef>
                <a:spcPct val="0"/>
              </a:spcBef>
              <a:spcAft>
                <a:spcPct val="0"/>
              </a:spcAft>
              <a:buClrTx/>
              <a:buSzTx/>
              <a:buFontTx/>
              <a:buNone/>
            </a:pPr>
            <a:r>
              <a:rPr kumimoji="0" lang="en-US" sz="2000" b="0" i="0" u="none" strike="noStrike" cap="none" normalizeH="0" baseline="0" dirty="0" smtClean="0">
                <a:ln>
                  <a:noFill/>
                </a:ln>
                <a:solidFill>
                  <a:schemeClr val="tx1"/>
                </a:solidFill>
                <a:effectLst/>
                <a:latin typeface="Roboto"/>
              </a:rPr>
              <a:t> 	a critical section is group of instructions/statements or region of code that need to be</a:t>
            </a:r>
          </a:p>
          <a:p>
            <a:pPr marL="0" marR="0" lvl="0" indent="0" algn="l" defTabSz="914400" rtl="0" eaLnBrk="0" fontAlgn="base" latinLnBrk="0" hangingPunct="0">
              <a:lnSpc>
                <a:spcPct val="150000"/>
              </a:lnSpc>
              <a:spcBef>
                <a:spcPct val="0"/>
              </a:spcBef>
              <a:spcAft>
                <a:spcPct val="0"/>
              </a:spcAft>
              <a:buClrTx/>
              <a:buSzTx/>
              <a:buFontTx/>
              <a:buNone/>
            </a:pPr>
            <a:r>
              <a:rPr kumimoji="0" lang="en-US" sz="2000" b="0" i="0" u="none" strike="noStrike" cap="none" normalizeH="0" baseline="0" dirty="0" smtClean="0">
                <a:ln>
                  <a:noFill/>
                </a:ln>
                <a:solidFill>
                  <a:schemeClr val="tx1"/>
                </a:solidFill>
                <a:effectLst/>
                <a:latin typeface="Roboto"/>
              </a:rPr>
              <a:t> executed atomically (</a:t>
            </a:r>
            <a:r>
              <a:rPr kumimoji="0" lang="en-US" sz="2000" b="0" i="0" u="none" strike="noStrike" cap="none" normalizeH="0" baseline="0" dirty="0" smtClean="0">
                <a:ln>
                  <a:noFill/>
                </a:ln>
                <a:solidFill>
                  <a:srgbClr val="EC4E20"/>
                </a:solidFill>
                <a:effectLst/>
                <a:latin typeface="Roboto"/>
                <a:hlinkClick r:id="rId2"/>
              </a:rPr>
              <a:t>read this post</a:t>
            </a:r>
            <a:r>
              <a:rPr kumimoji="0" lang="en-US" sz="2000" b="0" i="0" u="none" strike="noStrike" cap="none" normalizeH="0" baseline="0" dirty="0" smtClean="0">
                <a:ln>
                  <a:noFill/>
                </a:ln>
                <a:solidFill>
                  <a:schemeClr val="tx1"/>
                </a:solidFill>
                <a:effectLst/>
                <a:latin typeface="Roboto"/>
              </a:rPr>
              <a:t> for atomicity), such as accessing a resource</a:t>
            </a:r>
          </a:p>
          <a:p>
            <a:pPr marL="0" marR="0" lvl="0" indent="0" algn="l" defTabSz="914400" rtl="0" eaLnBrk="0" fontAlgn="base" latinLnBrk="0" hangingPunct="0">
              <a:lnSpc>
                <a:spcPct val="150000"/>
              </a:lnSpc>
              <a:spcBef>
                <a:spcPct val="0"/>
              </a:spcBef>
              <a:spcAft>
                <a:spcPct val="0"/>
              </a:spcAft>
              <a:buClrTx/>
              <a:buSzTx/>
              <a:buFontTx/>
              <a:buNone/>
            </a:pPr>
            <a:r>
              <a:rPr kumimoji="0" lang="en-US" sz="2000" b="0" i="0" u="none" strike="noStrike" cap="none" normalizeH="0" baseline="0" dirty="0" smtClean="0">
                <a:ln>
                  <a:noFill/>
                </a:ln>
                <a:solidFill>
                  <a:schemeClr val="tx1"/>
                </a:solidFill>
                <a:effectLst/>
                <a:latin typeface="Roboto"/>
              </a:rPr>
              <a:t> (file, input or output port, global data, etc.).</a:t>
            </a:r>
            <a:endParaRPr kumimoji="0" 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pPr>
            <a:r>
              <a:rPr kumimoji="0" lang="en-US" sz="2000" b="0" i="0" u="none" strike="noStrike" cap="none" normalizeH="0" baseline="0" dirty="0" smtClean="0">
                <a:ln>
                  <a:noFill/>
                </a:ln>
                <a:solidFill>
                  <a:schemeClr val="tx1"/>
                </a:solidFill>
                <a:effectLst/>
                <a:latin typeface="Roboto"/>
              </a:rPr>
              <a:t>	In concurrent programming, if one thread tries to change the value of shared data </a:t>
            </a:r>
          </a:p>
          <a:p>
            <a:pPr marL="0" marR="0" lvl="0" indent="0" algn="l" defTabSz="914400" rtl="0" eaLnBrk="0" fontAlgn="base" latinLnBrk="0" hangingPunct="0">
              <a:lnSpc>
                <a:spcPct val="150000"/>
              </a:lnSpc>
              <a:spcBef>
                <a:spcPct val="0"/>
              </a:spcBef>
              <a:spcAft>
                <a:spcPct val="0"/>
              </a:spcAft>
              <a:buClrTx/>
              <a:buSzTx/>
              <a:buFontTx/>
              <a:buNone/>
            </a:pPr>
            <a:r>
              <a:rPr kumimoji="0" lang="en-US" sz="2000" b="0" i="0" u="none" strike="noStrike" cap="none" normalizeH="0" baseline="0" dirty="0" smtClean="0">
                <a:ln>
                  <a:noFill/>
                </a:ln>
                <a:solidFill>
                  <a:schemeClr val="tx1"/>
                </a:solidFill>
                <a:effectLst/>
                <a:latin typeface="Roboto"/>
              </a:rPr>
              <a:t>at the same time as another thread tries to read the value (i.e. data race across threads),</a:t>
            </a:r>
          </a:p>
          <a:p>
            <a:pPr marL="0" marR="0" lvl="0" indent="0" algn="l" defTabSz="914400" rtl="0" eaLnBrk="0" fontAlgn="base" latinLnBrk="0" hangingPunct="0">
              <a:lnSpc>
                <a:spcPct val="150000"/>
              </a:lnSpc>
              <a:spcBef>
                <a:spcPct val="0"/>
              </a:spcBef>
              <a:spcAft>
                <a:spcPct val="0"/>
              </a:spcAft>
              <a:buClrTx/>
              <a:buSzTx/>
              <a:buFontTx/>
              <a:buNone/>
            </a:pPr>
            <a:r>
              <a:rPr kumimoji="0" lang="en-US" sz="2000" b="0" i="0" u="none" strike="noStrike" cap="none" normalizeH="0" baseline="0" dirty="0" smtClean="0">
                <a:ln>
                  <a:noFill/>
                </a:ln>
                <a:solidFill>
                  <a:schemeClr val="tx1"/>
                </a:solidFill>
                <a:effectLst/>
                <a:latin typeface="Roboto"/>
              </a:rPr>
              <a:t> the result is unpredictable.</a:t>
            </a:r>
            <a:endParaRPr kumimoji="0" 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pPr>
            <a:r>
              <a:rPr kumimoji="0" lang="en-US" sz="2000" b="0" i="0" u="none" strike="noStrike" cap="none" normalizeH="0" baseline="0" dirty="0" smtClean="0">
                <a:ln>
                  <a:noFill/>
                </a:ln>
                <a:solidFill>
                  <a:schemeClr val="tx1"/>
                </a:solidFill>
                <a:effectLst/>
                <a:latin typeface="Roboto"/>
              </a:rPr>
              <a:t>	The access to such shared variable (shared memory, shared files, shared port, etc…)</a:t>
            </a:r>
          </a:p>
          <a:p>
            <a:pPr marL="0" marR="0" lvl="0" indent="0" algn="l" defTabSz="914400" rtl="0" eaLnBrk="0" fontAlgn="base" latinLnBrk="0" hangingPunct="0">
              <a:lnSpc>
                <a:spcPct val="150000"/>
              </a:lnSpc>
              <a:spcBef>
                <a:spcPct val="0"/>
              </a:spcBef>
              <a:spcAft>
                <a:spcPct val="0"/>
              </a:spcAft>
              <a:buClrTx/>
              <a:buSzTx/>
              <a:buFontTx/>
              <a:buNone/>
            </a:pPr>
            <a:r>
              <a:rPr kumimoji="0" lang="en-US" sz="2000" b="0" i="0" u="none" strike="noStrike" cap="none" normalizeH="0" baseline="0" dirty="0" smtClean="0">
                <a:ln>
                  <a:noFill/>
                </a:ln>
                <a:solidFill>
                  <a:schemeClr val="tx1"/>
                </a:solidFill>
                <a:effectLst/>
                <a:latin typeface="Roboto"/>
              </a:rPr>
              <a:t> to be synchronized. Few programming languages have built in support for synchronization.</a:t>
            </a:r>
            <a:endParaRPr kumimoji="0" 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pPr>
            <a:r>
              <a:rPr kumimoji="0" lang="en-US" sz="2000" b="0" i="0" u="none" strike="noStrike" cap="none" normalizeH="0" baseline="0" dirty="0" smtClean="0">
                <a:ln>
                  <a:noFill/>
                </a:ln>
                <a:solidFill>
                  <a:schemeClr val="tx1"/>
                </a:solidFill>
                <a:effectLst/>
                <a:latin typeface="Roboto"/>
              </a:rPr>
              <a:t>It is critical to understand the importance of race condition while writing kernel mode programming</a:t>
            </a:r>
          </a:p>
          <a:p>
            <a:pPr marL="0" marR="0" lvl="0" indent="0" algn="l" defTabSz="914400" rtl="0" eaLnBrk="0" fontAlgn="base" latinLnBrk="0" hangingPunct="0">
              <a:lnSpc>
                <a:spcPct val="150000"/>
              </a:lnSpc>
              <a:spcBef>
                <a:spcPct val="0"/>
              </a:spcBef>
              <a:spcAft>
                <a:spcPct val="0"/>
              </a:spcAft>
              <a:buClrTx/>
              <a:buSzTx/>
              <a:buFontTx/>
              <a:buNone/>
            </a:pPr>
            <a:r>
              <a:rPr kumimoji="0" lang="en-US" sz="2000" b="0" i="0" u="none" strike="noStrike" cap="none" normalizeH="0" baseline="0" dirty="0" smtClean="0">
                <a:ln>
                  <a:noFill/>
                </a:ln>
                <a:solidFill>
                  <a:schemeClr val="tx1"/>
                </a:solidFill>
                <a:effectLst/>
                <a:latin typeface="Roboto"/>
              </a:rPr>
              <a:t> (a device driver, kernel thread, etc.). </a:t>
            </a:r>
          </a:p>
          <a:p>
            <a:pPr marL="0" marR="0" lvl="0" indent="0" algn="l" defTabSz="914400" rtl="0" eaLnBrk="0" fontAlgn="base" latinLnBrk="0" hangingPunct="0">
              <a:lnSpc>
                <a:spcPct val="150000"/>
              </a:lnSpc>
              <a:spcBef>
                <a:spcPct val="0"/>
              </a:spcBef>
              <a:spcAft>
                <a:spcPct val="0"/>
              </a:spcAft>
              <a:buClrTx/>
              <a:buSzTx/>
              <a:buFontTx/>
              <a:buNone/>
            </a:pPr>
            <a:r>
              <a:rPr kumimoji="0" lang="en-US" sz="2000" b="0" i="0" u="none" strike="noStrike" cap="none" normalizeH="0" baseline="0" dirty="0" smtClean="0">
                <a:ln>
                  <a:noFill/>
                </a:ln>
                <a:solidFill>
                  <a:schemeClr val="tx1"/>
                </a:solidFill>
                <a:effectLst/>
                <a:latin typeface="Roboto"/>
              </a:rPr>
              <a:t>since the programmer can directly access and modifying kernel data structures.</a:t>
            </a:r>
            <a:endParaRPr kumimoji="0" lang="en-US" sz="2000" b="0" i="0" u="none" strike="noStrike" cap="none" normalizeH="0" baseline="0" dirty="0" smtClean="0">
              <a:ln>
                <a:noFill/>
              </a:ln>
              <a:solidFill>
                <a:schemeClr val="tx1"/>
              </a:solidFill>
              <a:effectLst/>
            </a:endParaRPr>
          </a:p>
        </p:txBody>
      </p:sp>
      <p:sp>
        <p:nvSpPr>
          <p:cNvPr id="1048601" name="Rectangle 2"/>
          <p:cNvSpPr/>
          <p:nvPr/>
        </p:nvSpPr>
        <p:spPr>
          <a:xfrm>
            <a:off x="4893035" y="291584"/>
            <a:ext cx="2519681" cy="510540"/>
          </a:xfrm>
          <a:prstGeom prst="rect">
            <a:avLst/>
          </a:prstGeom>
        </p:spPr>
        <p:txBody>
          <a:bodyPr wrap="none">
            <a:spAutoFit/>
          </a:bodyPr>
          <a:lstStyle/>
          <a:p>
            <a:r>
              <a:rPr kumimoji="0" lang="en-US" sz="2800" b="1" i="0" u="sng" strike="noStrike" cap="none" normalizeH="0" baseline="0" dirty="0" smtClean="0">
                <a:ln>
                  <a:noFill/>
                </a:ln>
                <a:solidFill>
                  <a:schemeClr val="tx1"/>
                </a:solidFill>
                <a:effectLst/>
                <a:latin typeface="Roboto"/>
              </a:rPr>
              <a:t>critical section </a:t>
            </a:r>
            <a:endParaRPr lang="en-US" sz="2800" b="1" u="sng"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5" name="Picture 2" descr="Critical Section Problem"/>
          <p:cNvPicPr>
            <a:picLocks noChangeAspect="1" noChangeArrowheads="1"/>
          </p:cNvPicPr>
          <p:nvPr/>
        </p:nvPicPr>
        <p:blipFill>
          <a:blip r:embed="rId2"/>
          <a:srcRect/>
          <a:stretch>
            <a:fillRect/>
          </a:stretch>
        </p:blipFill>
        <p:spPr bwMode="auto">
          <a:xfrm>
            <a:off x="1295400" y="2375238"/>
            <a:ext cx="9467850" cy="4568825"/>
          </a:xfrm>
          <a:prstGeom prst="rect">
            <a:avLst/>
          </a:prstGeom>
          <a:noFill/>
        </p:spPr>
      </p:pic>
      <p:sp>
        <p:nvSpPr>
          <p:cNvPr id="1048590" name="Rectangle 1"/>
          <p:cNvSpPr/>
          <p:nvPr/>
        </p:nvSpPr>
        <p:spPr>
          <a:xfrm>
            <a:off x="495300" y="508338"/>
            <a:ext cx="11068050" cy="1920240"/>
          </a:xfrm>
          <a:prstGeom prst="rect">
            <a:avLst/>
          </a:prstGeom>
        </p:spPr>
        <p:txBody>
          <a:bodyPr wrap="square">
            <a:spAutoFit/>
          </a:bodyPr>
          <a:lstStyle/>
          <a:p>
            <a:pPr>
              <a:lnSpc>
                <a:spcPct val="150000"/>
              </a:lnSpc>
            </a:pPr>
            <a:r>
              <a:rPr lang="en-US" sz="2000" b="0" i="0" dirty="0" smtClean="0">
                <a:solidFill>
                  <a:srgbClr val="000000"/>
                </a:solidFill>
                <a:effectLst/>
                <a:latin typeface="Arial" panose="020B0604020202020204" pitchFamily="34" charset="0"/>
              </a:rPr>
              <a:t>	A Critical Section is a code segment that accesses shared variables and has to be executed as an atomic action. It means that in a group of cooperating processes, at a given point of time, only one process must be executing its critical section. If any other process also wants to execute its critical section, it must wait until the first one finishes.</a:t>
            </a:r>
            <a:endParaRPr 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Rectangle 1"/>
          <p:cNvSpPr/>
          <p:nvPr/>
        </p:nvSpPr>
        <p:spPr>
          <a:xfrm>
            <a:off x="0" y="0"/>
            <a:ext cx="12192000" cy="6695440"/>
          </a:xfrm>
          <a:prstGeom prst="rect">
            <a:avLst/>
          </a:prstGeom>
        </p:spPr>
        <p:txBody>
          <a:bodyPr wrap="square">
            <a:spAutoFit/>
          </a:bodyPr>
          <a:lstStyle/>
          <a:p>
            <a:pPr>
              <a:lnSpc>
                <a:spcPct val="150000"/>
              </a:lnSpc>
            </a:pPr>
            <a:r>
              <a:rPr lang="en-US" sz="2000" b="1" i="0" u="sng" dirty="0" smtClean="0">
                <a:solidFill>
                  <a:srgbClr val="000000"/>
                </a:solidFill>
                <a:effectLst/>
                <a:latin typeface="roboto"/>
              </a:rPr>
              <a:t>Scheduling Criteria</a:t>
            </a:r>
          </a:p>
          <a:p>
            <a:pPr>
              <a:lnSpc>
                <a:spcPct val="150000"/>
              </a:lnSpc>
            </a:pPr>
            <a:r>
              <a:rPr lang="en-US" b="0" i="0" dirty="0" smtClean="0">
                <a:solidFill>
                  <a:srgbClr val="000000"/>
                </a:solidFill>
                <a:effectLst/>
                <a:latin typeface="Arial" panose="020B0604020202020204" pitchFamily="34" charset="0"/>
              </a:rPr>
              <a:t>There are many different </a:t>
            </a:r>
            <a:r>
              <a:rPr lang="en-US" b="0" i="0" dirty="0" err="1" smtClean="0">
                <a:solidFill>
                  <a:srgbClr val="000000"/>
                </a:solidFill>
                <a:effectLst/>
                <a:latin typeface="Arial" panose="020B0604020202020204" pitchFamily="34" charset="0"/>
              </a:rPr>
              <a:t>criterias</a:t>
            </a:r>
            <a:r>
              <a:rPr lang="en-US" b="0" i="0" dirty="0" smtClean="0">
                <a:solidFill>
                  <a:srgbClr val="000000"/>
                </a:solidFill>
                <a:effectLst/>
                <a:latin typeface="Arial" panose="020B0604020202020204" pitchFamily="34" charset="0"/>
              </a:rPr>
              <a:t> to check when considering the </a:t>
            </a:r>
            <a:r>
              <a:rPr lang="en-US" b="1" i="0" dirty="0" smtClean="0">
                <a:solidFill>
                  <a:srgbClr val="000000"/>
                </a:solidFill>
                <a:effectLst/>
                <a:latin typeface="Arial" panose="020B0604020202020204" pitchFamily="34" charset="0"/>
              </a:rPr>
              <a:t>"best"</a:t>
            </a:r>
            <a:r>
              <a:rPr lang="en-US" b="0" i="0" dirty="0" smtClean="0">
                <a:solidFill>
                  <a:srgbClr val="000000"/>
                </a:solidFill>
                <a:effectLst/>
                <a:latin typeface="Arial" panose="020B0604020202020204" pitchFamily="34" charset="0"/>
              </a:rPr>
              <a:t> scheduling algorithm, they are:</a:t>
            </a:r>
          </a:p>
          <a:p>
            <a:pPr>
              <a:lnSpc>
                <a:spcPct val="150000"/>
              </a:lnSpc>
            </a:pPr>
            <a:r>
              <a:rPr lang="en-US" b="1" i="0" dirty="0" smtClean="0">
                <a:solidFill>
                  <a:srgbClr val="BF360C"/>
                </a:solidFill>
                <a:effectLst/>
                <a:latin typeface="roboto"/>
              </a:rPr>
              <a:t>CPU Utilization :- </a:t>
            </a:r>
            <a:r>
              <a:rPr lang="en-US" b="0" i="0" dirty="0" smtClean="0">
                <a:solidFill>
                  <a:srgbClr val="000000"/>
                </a:solidFill>
                <a:effectLst/>
                <a:latin typeface="Arial" panose="020B0604020202020204" pitchFamily="34" charset="0"/>
              </a:rPr>
              <a:t>To make out the best use of CPU and not to waste any CPU cycle, CPU would be working most of the time(Ideally 100% of the time). Considering a real system, CPU usage should range from 40% (lightly loaded) to 90% (heavily loaded.)</a:t>
            </a:r>
          </a:p>
          <a:p>
            <a:pPr>
              <a:lnSpc>
                <a:spcPct val="150000"/>
              </a:lnSpc>
            </a:pPr>
            <a:r>
              <a:rPr lang="en-US" b="1" i="0" dirty="0" smtClean="0">
                <a:solidFill>
                  <a:srgbClr val="BF360C"/>
                </a:solidFill>
                <a:effectLst/>
                <a:latin typeface="roboto"/>
              </a:rPr>
              <a:t>Throughput :-  </a:t>
            </a:r>
            <a:r>
              <a:rPr lang="en-US" b="0" i="0" dirty="0" smtClean="0">
                <a:solidFill>
                  <a:srgbClr val="000000"/>
                </a:solidFill>
                <a:effectLst/>
                <a:latin typeface="Arial" panose="020B0604020202020204" pitchFamily="34" charset="0"/>
              </a:rPr>
              <a:t>It is the total number of processes completed per unit time or rather say total amount of work done in a unit of time. This may range from 10/second to 1/hour depending on the specific processes.</a:t>
            </a:r>
          </a:p>
          <a:p>
            <a:pPr>
              <a:lnSpc>
                <a:spcPct val="150000"/>
              </a:lnSpc>
            </a:pPr>
            <a:r>
              <a:rPr lang="en-US" b="1" i="0" dirty="0" smtClean="0">
                <a:solidFill>
                  <a:srgbClr val="BF360C"/>
                </a:solidFill>
                <a:effectLst/>
                <a:latin typeface="roboto"/>
              </a:rPr>
              <a:t>Turnaround Time :- </a:t>
            </a:r>
            <a:r>
              <a:rPr lang="en-US" b="0" i="0" dirty="0" smtClean="0">
                <a:solidFill>
                  <a:srgbClr val="000000"/>
                </a:solidFill>
                <a:effectLst/>
                <a:latin typeface="Arial" panose="020B0604020202020204" pitchFamily="34" charset="0"/>
              </a:rPr>
              <a:t>It is the amount of time taken to execute a particular process, i.e. The interval from time of submission of the process to the time of completion of the process(Wall </a:t>
            </a:r>
            <a:r>
              <a:rPr lang="en-US" sz="2000" b="0" i="0" dirty="0" smtClean="0">
                <a:solidFill>
                  <a:srgbClr val="000000"/>
                </a:solidFill>
                <a:effectLst/>
                <a:latin typeface="Arial" panose="020B0604020202020204" pitchFamily="34" charset="0"/>
              </a:rPr>
              <a:t>clock</a:t>
            </a:r>
            <a:r>
              <a:rPr lang="en-US" b="0" i="0" dirty="0" smtClean="0">
                <a:solidFill>
                  <a:srgbClr val="000000"/>
                </a:solidFill>
                <a:effectLst/>
                <a:latin typeface="Arial" panose="020B0604020202020204" pitchFamily="34" charset="0"/>
              </a:rPr>
              <a:t> time).</a:t>
            </a:r>
          </a:p>
          <a:p>
            <a:pPr>
              <a:lnSpc>
                <a:spcPct val="150000"/>
              </a:lnSpc>
            </a:pPr>
            <a:r>
              <a:rPr lang="en-US" b="1" i="0" dirty="0" smtClean="0">
                <a:solidFill>
                  <a:srgbClr val="BF360C"/>
                </a:solidFill>
                <a:effectLst/>
                <a:latin typeface="roboto"/>
              </a:rPr>
              <a:t>Waiting Time :- </a:t>
            </a:r>
            <a:r>
              <a:rPr lang="en-US" b="0" i="0" dirty="0" smtClean="0">
                <a:solidFill>
                  <a:srgbClr val="000000"/>
                </a:solidFill>
                <a:effectLst/>
                <a:latin typeface="Arial" panose="020B0604020202020204" pitchFamily="34" charset="0"/>
              </a:rPr>
              <a:t>The sum of the periods spent waiting in the ready queue amount of time a process has been waiting in the ready queue to acquire get control on the CPU.</a:t>
            </a:r>
          </a:p>
          <a:p>
            <a:pPr>
              <a:lnSpc>
                <a:spcPct val="150000"/>
              </a:lnSpc>
            </a:pPr>
            <a:r>
              <a:rPr lang="en-US" b="1" i="0" dirty="0" smtClean="0">
                <a:solidFill>
                  <a:srgbClr val="BF360C"/>
                </a:solidFill>
                <a:effectLst/>
                <a:latin typeface="roboto"/>
              </a:rPr>
              <a:t>Load Average :- </a:t>
            </a:r>
            <a:r>
              <a:rPr lang="en-US" b="0" i="0" dirty="0" smtClean="0">
                <a:solidFill>
                  <a:srgbClr val="000000"/>
                </a:solidFill>
                <a:effectLst/>
                <a:latin typeface="Arial" panose="020B0604020202020204" pitchFamily="34" charset="0"/>
              </a:rPr>
              <a:t>It is the average number of processes residing in the ready queue waiting for their turn to get into the CPU.</a:t>
            </a:r>
          </a:p>
          <a:p>
            <a:pPr>
              <a:lnSpc>
                <a:spcPct val="150000"/>
              </a:lnSpc>
            </a:pPr>
            <a:r>
              <a:rPr lang="en-US" b="1" i="0" dirty="0" smtClean="0">
                <a:solidFill>
                  <a:srgbClr val="BF360C"/>
                </a:solidFill>
                <a:effectLst/>
                <a:latin typeface="roboto"/>
              </a:rPr>
              <a:t>Response Time :</a:t>
            </a:r>
            <a:r>
              <a:rPr lang="en-US" b="0" i="0" dirty="0" smtClean="0">
                <a:solidFill>
                  <a:srgbClr val="000000"/>
                </a:solidFill>
                <a:effectLst/>
                <a:latin typeface="Arial" panose="020B0604020202020204" pitchFamily="34" charset="0"/>
              </a:rPr>
              <a:t>Amount of time it takes from when a request was submitted until the first response is produced. Remember, it is the time till the first response and not the completion of process execution(final response).</a:t>
            </a:r>
          </a:p>
          <a:p>
            <a:pPr>
              <a:lnSpc>
                <a:spcPct val="150000"/>
              </a:lnSpc>
            </a:pPr>
            <a:r>
              <a:rPr lang="en-US" b="0" i="0" dirty="0" smtClean="0">
                <a:solidFill>
                  <a:srgbClr val="000000"/>
                </a:solidFill>
                <a:effectLst/>
                <a:latin typeface="Arial" panose="020B0604020202020204" pitchFamily="34" charset="0"/>
              </a:rPr>
              <a:t>In general CPU utilization and Throughput are maximized and other factors are reduced for proper optimization.</a:t>
            </a:r>
            <a:endParaRPr lang="en-US" b="0" i="0" dirty="0">
              <a:solidFill>
                <a:srgbClr val="000000"/>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Rectangle 1"/>
          <p:cNvSpPr/>
          <p:nvPr/>
        </p:nvSpPr>
        <p:spPr>
          <a:xfrm>
            <a:off x="392118" y="271733"/>
            <a:ext cx="9447027" cy="4324261"/>
          </a:xfrm>
          <a:prstGeom prst="rect">
            <a:avLst/>
          </a:prstGeom>
        </p:spPr>
        <p:txBody>
          <a:bodyPr wrap="square">
            <a:spAutoFit/>
          </a:bodyPr>
          <a:lstStyle/>
          <a:p>
            <a:pPr algn="ctr"/>
            <a:r>
              <a:rPr lang="en-US" sz="3200" b="1" i="0" dirty="0" smtClean="0">
                <a:solidFill>
                  <a:srgbClr val="000000"/>
                </a:solidFill>
                <a:effectLst/>
                <a:latin typeface="roboto"/>
              </a:rPr>
              <a:t>Scheduling Algorithms</a:t>
            </a:r>
          </a:p>
          <a:p>
            <a:pPr>
              <a:lnSpc>
                <a:spcPct val="150000"/>
              </a:lnSpc>
            </a:pPr>
            <a:endParaRPr lang="zh-CN" altLang="en-US" dirty="0"/>
          </a:p>
          <a:p>
            <a:endParaRPr lang="en-US" b="0" i="0" dirty="0" smtClean="0">
              <a:solidFill>
                <a:srgbClr val="000000"/>
              </a:solidFill>
              <a:effectLst/>
              <a:latin typeface="Arial" panose="020B0604020202020204" pitchFamily="34" charset="0"/>
            </a:endParaRPr>
          </a:p>
          <a:p>
            <a:pPr marL="342900" indent="-342900">
              <a:lnSpc>
                <a:spcPct val="200000"/>
              </a:lnSpc>
              <a:buFont typeface="+mj-lt"/>
              <a:buAutoNum type="arabicPeriod"/>
            </a:pPr>
            <a:r>
              <a:rPr lang="en-US" b="0" i="0" u="none" strike="noStrike" dirty="0" smtClean="0">
                <a:solidFill>
                  <a:srgbClr val="10A2FF"/>
                </a:solidFill>
                <a:effectLst/>
                <a:latin typeface="Arial" panose="020B0604020202020204" pitchFamily="34" charset="0"/>
                <a:hlinkClick r:id="rId2"/>
              </a:rPr>
              <a:t>First Come First Serve(FCFS) Scheduling</a:t>
            </a:r>
            <a:endParaRPr lang="en-US" b="0" i="0" u="none" strike="noStrike" dirty="0" smtClean="0">
              <a:solidFill>
                <a:srgbClr val="10A2FF"/>
              </a:solidFill>
              <a:effectLst/>
              <a:latin typeface="Arial" panose="020B0604020202020204" pitchFamily="34" charset="0"/>
            </a:endParaRPr>
          </a:p>
          <a:p>
            <a:pPr marL="342900" indent="-342900">
              <a:lnSpc>
                <a:spcPct val="200000"/>
              </a:lnSpc>
              <a:buFont typeface="+mj-lt"/>
              <a:buAutoNum type="arabicPeriod"/>
            </a:pPr>
            <a:r>
              <a:rPr lang="en-US" b="0" i="0" u="none" strike="noStrike" dirty="0" smtClean="0">
                <a:solidFill>
                  <a:srgbClr val="10A2FF"/>
                </a:solidFill>
                <a:effectLst/>
                <a:latin typeface="Arial" panose="020B0604020202020204" pitchFamily="34" charset="0"/>
                <a:hlinkClick r:id="rId3"/>
              </a:rPr>
              <a:t>Shortest-Job-First(SJF) Schedulin</a:t>
            </a:r>
            <a:r>
              <a:rPr lang="en-US" altLang="en-GB" b="0" i="0" u="none" strike="noStrike" dirty="0" smtClean="0">
                <a:solidFill>
                  <a:srgbClr val="10A2FF"/>
                </a:solidFill>
                <a:effectLst/>
                <a:latin typeface="Arial" panose="020B0604020202020204" pitchFamily="34" charset="0"/>
                <a:hlinkClick r:id="rId3"/>
              </a:rPr>
              <a:t>g</a:t>
            </a:r>
            <a:endParaRPr lang="en-US" b="0" i="0" dirty="0" smtClean="0">
              <a:solidFill>
                <a:srgbClr val="000000"/>
              </a:solidFill>
              <a:effectLst/>
              <a:latin typeface="Arial" panose="020B0604020202020204" pitchFamily="34" charset="0"/>
            </a:endParaRPr>
          </a:p>
          <a:p>
            <a:pPr marL="342900" indent="-342900">
              <a:lnSpc>
                <a:spcPct val="200000"/>
              </a:lnSpc>
              <a:buFont typeface="+mj-lt"/>
              <a:buAutoNum type="arabicPeriod"/>
            </a:pPr>
            <a:r>
              <a:rPr lang="en-US" altLang="en-GB" b="0" i="0" u="none" strike="noStrike" dirty="0" smtClean="0">
                <a:solidFill>
                  <a:srgbClr val="10A2FF"/>
                </a:solidFill>
                <a:effectLst/>
                <a:latin typeface="Arial" panose="020B0604020202020204" pitchFamily="34" charset="0"/>
                <a:hlinkClick r:id="rId3"/>
              </a:rPr>
              <a:t>Shortest remaining time</a:t>
            </a:r>
            <a:endParaRPr lang="en-US" b="0" i="0" dirty="0" smtClean="0">
              <a:solidFill>
                <a:srgbClr val="000000"/>
              </a:solidFill>
              <a:effectLst/>
              <a:latin typeface="Arial" panose="020B0604020202020204" pitchFamily="34" charset="0"/>
            </a:endParaRPr>
          </a:p>
          <a:p>
            <a:pPr marL="342900" indent="-342900">
              <a:lnSpc>
                <a:spcPct val="200000"/>
              </a:lnSpc>
              <a:buFont typeface="+mj-lt"/>
              <a:buAutoNum type="arabicPeriod"/>
            </a:pPr>
            <a:r>
              <a:rPr lang="en-US" b="0" i="0" u="none" strike="noStrike" dirty="0" smtClean="0">
                <a:solidFill>
                  <a:srgbClr val="10A2FF"/>
                </a:solidFill>
                <a:effectLst/>
                <a:latin typeface="Arial" panose="020B0604020202020204" pitchFamily="34" charset="0"/>
                <a:hlinkClick r:id="rId4"/>
              </a:rPr>
              <a:t>Priority Scheduling</a:t>
            </a:r>
            <a:endParaRPr lang="en-US" b="0" i="0" u="none" strike="noStrike" dirty="0" smtClean="0">
              <a:solidFill>
                <a:srgbClr val="10A2FF"/>
              </a:solidFill>
              <a:effectLst/>
              <a:latin typeface="Arial" panose="020B0604020202020204" pitchFamily="34" charset="0"/>
            </a:endParaRPr>
          </a:p>
          <a:p>
            <a:pPr marL="342900" indent="-342900">
              <a:lnSpc>
                <a:spcPct val="200000"/>
              </a:lnSpc>
              <a:buFont typeface="+mj-lt"/>
              <a:buAutoNum type="arabicPeriod"/>
            </a:pPr>
            <a:r>
              <a:rPr lang="en-US" b="0" i="0" u="none" strike="noStrike" dirty="0" smtClean="0">
                <a:solidFill>
                  <a:srgbClr val="10A2FF"/>
                </a:solidFill>
                <a:effectLst/>
                <a:latin typeface="Arial" panose="020B0604020202020204" pitchFamily="34" charset="0"/>
                <a:hlinkClick r:id="rId5"/>
              </a:rPr>
              <a:t>Round Robin(RR) Scheduling</a:t>
            </a:r>
            <a:endParaRPr lang="en-US" b="0" i="0" dirty="0" smtClean="0">
              <a:solidFill>
                <a:srgbClr val="000000"/>
              </a:solidFill>
              <a:effectLst/>
              <a:latin typeface="Arial" panose="020B0604020202020204" pitchFamily="34" charset="0"/>
            </a:endParaRPr>
          </a:p>
          <a:p>
            <a:pPr marL="0" indent="0">
              <a:buNone/>
            </a:pPr>
            <a:endParaRPr lang="en-US" b="0" i="0" dirty="0" smtClean="0">
              <a:solidFill>
                <a:srgbClr val="000000"/>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366</TotalTime>
  <Words>1362</Words>
  <Application>Microsoft Office PowerPoint</Application>
  <PresentationFormat>Custom</PresentationFormat>
  <Paragraphs>280</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admin119</cp:lastModifiedBy>
  <cp:revision>141</cp:revision>
  <dcterms:created xsi:type="dcterms:W3CDTF">2019-01-11T12:59:11Z</dcterms:created>
  <dcterms:modified xsi:type="dcterms:W3CDTF">2019-01-21T10:04:58Z</dcterms:modified>
</cp:coreProperties>
</file>