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wmf" ContentType="image/x-wmf"/>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handoutMasterIdLst>
    <p:handoutMasterId r:id="rId50"/>
  </p:handoutMasterIdLst>
  <p:sldIdLst>
    <p:sldId id="312" r:id="rId2"/>
    <p:sldId id="267" r:id="rId3"/>
    <p:sldId id="268" r:id="rId4"/>
    <p:sldId id="290" r:id="rId5"/>
    <p:sldId id="292" r:id="rId6"/>
    <p:sldId id="293" r:id="rId7"/>
    <p:sldId id="291" r:id="rId8"/>
    <p:sldId id="269" r:id="rId9"/>
    <p:sldId id="258" r:id="rId10"/>
    <p:sldId id="259" r:id="rId11"/>
    <p:sldId id="265" r:id="rId12"/>
    <p:sldId id="260" r:id="rId13"/>
    <p:sldId id="256" r:id="rId14"/>
    <p:sldId id="257" r:id="rId15"/>
    <p:sldId id="261" r:id="rId16"/>
    <p:sldId id="270" r:id="rId17"/>
    <p:sldId id="263" r:id="rId18"/>
    <p:sldId id="271" r:id="rId19"/>
    <p:sldId id="294" r:id="rId20"/>
    <p:sldId id="309" r:id="rId21"/>
    <p:sldId id="274" r:id="rId22"/>
    <p:sldId id="299" r:id="rId23"/>
    <p:sldId id="300" r:id="rId24"/>
    <p:sldId id="295" r:id="rId25"/>
    <p:sldId id="278" r:id="rId26"/>
    <p:sldId id="272" r:id="rId27"/>
    <p:sldId id="279" r:id="rId28"/>
    <p:sldId id="281" r:id="rId29"/>
    <p:sldId id="280" r:id="rId30"/>
    <p:sldId id="282" r:id="rId31"/>
    <p:sldId id="283" r:id="rId32"/>
    <p:sldId id="284" r:id="rId33"/>
    <p:sldId id="303" r:id="rId34"/>
    <p:sldId id="304" r:id="rId35"/>
    <p:sldId id="285" r:id="rId36"/>
    <p:sldId id="286" r:id="rId37"/>
    <p:sldId id="287" r:id="rId38"/>
    <p:sldId id="275" r:id="rId39"/>
    <p:sldId id="288" r:id="rId40"/>
    <p:sldId id="301" r:id="rId41"/>
    <p:sldId id="305" r:id="rId42"/>
    <p:sldId id="306" r:id="rId43"/>
    <p:sldId id="307" r:id="rId44"/>
    <p:sldId id="308" r:id="rId45"/>
    <p:sldId id="310" r:id="rId46"/>
    <p:sldId id="311" r:id="rId47"/>
    <p:sldId id="276" r:id="rId48"/>
    <p:sldId id="298" r:id="rId49"/>
  </p:sldIdLst>
  <p:sldSz cx="9144000" cy="6858000" type="screen4x3"/>
  <p:notesSz cx="6954838"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4DC82"/>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94660"/>
  </p:normalViewPr>
  <p:slideViewPr>
    <p:cSldViewPr>
      <p:cViewPr varScale="1">
        <p:scale>
          <a:sx n="64" d="100"/>
          <a:sy n="64" d="100"/>
        </p:scale>
        <p:origin x="-1482" y="-102"/>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3763" cy="465455"/>
          </a:xfrm>
          <a:prstGeom prst="rect">
            <a:avLst/>
          </a:prstGeom>
        </p:spPr>
        <p:txBody>
          <a:bodyPr vert="horz" lIns="92930" tIns="46465" rIns="92930" bIns="46465" rtlCol="0"/>
          <a:lstStyle>
            <a:lvl1pPr algn="l">
              <a:defRPr sz="1200"/>
            </a:lvl1pPr>
          </a:lstStyle>
          <a:p>
            <a:endParaRPr lang="en-US"/>
          </a:p>
        </p:txBody>
      </p:sp>
      <p:sp>
        <p:nvSpPr>
          <p:cNvPr id="3" name="Date Placeholder 2"/>
          <p:cNvSpPr>
            <a:spLocks noGrp="1"/>
          </p:cNvSpPr>
          <p:nvPr>
            <p:ph type="dt" sz="quarter" idx="1"/>
          </p:nvPr>
        </p:nvSpPr>
        <p:spPr>
          <a:xfrm>
            <a:off x="3939466" y="0"/>
            <a:ext cx="3013763" cy="465455"/>
          </a:xfrm>
          <a:prstGeom prst="rect">
            <a:avLst/>
          </a:prstGeom>
        </p:spPr>
        <p:txBody>
          <a:bodyPr vert="horz" lIns="92930" tIns="46465" rIns="92930" bIns="46465" rtlCol="0"/>
          <a:lstStyle>
            <a:lvl1pPr algn="r">
              <a:defRPr sz="1200"/>
            </a:lvl1pPr>
          </a:lstStyle>
          <a:p>
            <a:fld id="{641BBD7D-C34F-469B-852A-A10F7B6ACF77}" type="datetimeFigureOut">
              <a:rPr lang="en-US" smtClean="0"/>
              <a:pPr/>
              <a:t>12/5/2019</a:t>
            </a:fld>
            <a:endParaRPr lang="en-US"/>
          </a:p>
        </p:txBody>
      </p:sp>
      <p:sp>
        <p:nvSpPr>
          <p:cNvPr id="4" name="Footer Placeholder 3"/>
          <p:cNvSpPr>
            <a:spLocks noGrp="1"/>
          </p:cNvSpPr>
          <p:nvPr>
            <p:ph type="ftr" sz="quarter" idx="2"/>
          </p:nvPr>
        </p:nvSpPr>
        <p:spPr>
          <a:xfrm>
            <a:off x="0" y="8842029"/>
            <a:ext cx="3013763" cy="465455"/>
          </a:xfrm>
          <a:prstGeom prst="rect">
            <a:avLst/>
          </a:prstGeom>
        </p:spPr>
        <p:txBody>
          <a:bodyPr vert="horz" lIns="92930" tIns="46465" rIns="92930" bIns="46465" rtlCol="0" anchor="b"/>
          <a:lstStyle>
            <a:lvl1pPr algn="l">
              <a:defRPr sz="1200"/>
            </a:lvl1pPr>
          </a:lstStyle>
          <a:p>
            <a:endParaRPr lang="en-US"/>
          </a:p>
        </p:txBody>
      </p:sp>
      <p:sp>
        <p:nvSpPr>
          <p:cNvPr id="5" name="Slide Number Placeholder 4"/>
          <p:cNvSpPr>
            <a:spLocks noGrp="1"/>
          </p:cNvSpPr>
          <p:nvPr>
            <p:ph type="sldNum" sz="quarter" idx="3"/>
          </p:nvPr>
        </p:nvSpPr>
        <p:spPr>
          <a:xfrm>
            <a:off x="3939466" y="8842029"/>
            <a:ext cx="3013763" cy="465455"/>
          </a:xfrm>
          <a:prstGeom prst="rect">
            <a:avLst/>
          </a:prstGeom>
        </p:spPr>
        <p:txBody>
          <a:bodyPr vert="horz" lIns="92930" tIns="46465" rIns="92930" bIns="46465" rtlCol="0" anchor="b"/>
          <a:lstStyle>
            <a:lvl1pPr algn="r">
              <a:defRPr sz="1200"/>
            </a:lvl1pPr>
          </a:lstStyle>
          <a:p>
            <a:fld id="{DEB177D8-8AD6-462D-9330-C8158829907B}" type="slidenum">
              <a:rPr lang="en-US" smtClean="0"/>
              <a:pPr/>
              <a:t>‹#›</a:t>
            </a:fld>
            <a:endParaRPr lang="en-US"/>
          </a:p>
        </p:txBody>
      </p:sp>
    </p:spTree>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527F7BD-29E0-46FC-90C5-5F2E1027D077}" type="datetimeFigureOut">
              <a:rPr lang="en-US" smtClean="0"/>
              <a:pPr/>
              <a:t>12/5/2019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58D205-1F81-4DD3-8027-952735B32BA2}"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527F7BD-29E0-46FC-90C5-5F2E1027D077}" type="datetimeFigureOut">
              <a:rPr lang="en-US" smtClean="0"/>
              <a:pPr/>
              <a:t>12/5/2019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58D205-1F81-4DD3-8027-952735B32BA2}"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527F7BD-29E0-46FC-90C5-5F2E1027D077}" type="datetimeFigureOut">
              <a:rPr lang="en-US" smtClean="0"/>
              <a:pPr/>
              <a:t>12/5/2019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58D205-1F81-4DD3-8027-952735B32BA2}"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527F7BD-29E0-46FC-90C5-5F2E1027D077}" type="datetimeFigureOut">
              <a:rPr lang="en-US" smtClean="0"/>
              <a:pPr/>
              <a:t>12/5/2019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58D205-1F81-4DD3-8027-952735B32BA2}"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527F7BD-29E0-46FC-90C5-5F2E1027D077}" type="datetimeFigureOut">
              <a:rPr lang="en-US" smtClean="0"/>
              <a:pPr/>
              <a:t>12/5/2019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58D205-1F81-4DD3-8027-952735B32BA2}"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527F7BD-29E0-46FC-90C5-5F2E1027D077}" type="datetimeFigureOut">
              <a:rPr lang="en-US" smtClean="0"/>
              <a:pPr/>
              <a:t>12/5/2019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358D205-1F81-4DD3-8027-952735B32BA2}"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527F7BD-29E0-46FC-90C5-5F2E1027D077}" type="datetimeFigureOut">
              <a:rPr lang="en-US" smtClean="0"/>
              <a:pPr/>
              <a:t>12/5/2019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358D205-1F81-4DD3-8027-952735B32BA2}"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527F7BD-29E0-46FC-90C5-5F2E1027D077}" type="datetimeFigureOut">
              <a:rPr lang="en-US" smtClean="0"/>
              <a:pPr/>
              <a:t>12/5/2019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358D205-1F81-4DD3-8027-952735B32BA2}"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527F7BD-29E0-46FC-90C5-5F2E1027D077}" type="datetimeFigureOut">
              <a:rPr lang="en-US" smtClean="0"/>
              <a:pPr/>
              <a:t>12/5/2019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358D205-1F81-4DD3-8027-952735B32BA2}"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527F7BD-29E0-46FC-90C5-5F2E1027D077}" type="datetimeFigureOut">
              <a:rPr lang="en-US" smtClean="0"/>
              <a:pPr/>
              <a:t>12/5/2019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358D205-1F81-4DD3-8027-952735B32BA2}"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527F7BD-29E0-46FC-90C5-5F2E1027D077}" type="datetimeFigureOut">
              <a:rPr lang="en-US" smtClean="0"/>
              <a:pPr/>
              <a:t>12/5/2019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358D205-1F81-4DD3-8027-952735B32BA2}"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527F7BD-29E0-46FC-90C5-5F2E1027D077}" type="datetimeFigureOut">
              <a:rPr lang="en-US" smtClean="0"/>
              <a:pPr/>
              <a:t>12/5/2019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58D205-1F81-4DD3-8027-952735B32BA2}"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hyperlink" Target="http://ecomputernotes.com/fundamental/introduction-to-computer/what-is-computer" TargetMode="External"/><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hyperlink" Target="https://en.wikipedia.org/wiki/Microsoft" TargetMode="External"/><Relationship Id="rId2" Type="http://schemas.openxmlformats.org/officeDocument/2006/relationships/hyperlink" Target="https://en.wikipedia.org/wiki/Operating_system" TargetMode="External"/><Relationship Id="rId1" Type="http://schemas.openxmlformats.org/officeDocument/2006/relationships/slideLayout" Target="../slideLayouts/slideLayout2.xml"/><Relationship Id="rId5" Type="http://schemas.openxmlformats.org/officeDocument/2006/relationships/hyperlink" Target="https://en.wikipedia.org/wiki/Software_release_life_cycle" TargetMode="External"/><Relationship Id="rId4" Type="http://schemas.openxmlformats.org/officeDocument/2006/relationships/hyperlink" Target="https://en.wikipedia.org/wiki/Windows_NT" TargetMode="Externa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hyperlink" Target="Windows%207%20Desktoplink.html" TargetMode="Externa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wmf"/><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3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hyperlink" Target="Windows%207%20Desktoplink.html"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609600" y="2362200"/>
            <a:ext cx="8229600" cy="1143000"/>
          </a:xfrm>
          <a:prstGeom prst="rect">
            <a:avLst/>
          </a:prstGeom>
        </p:spPr>
        <p:txBody>
          <a:bodyP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1" i="0" u="none" strike="noStrike" kern="1200" cap="none" spc="0" normalizeH="0" baseline="0" noProof="0" dirty="0" smtClean="0">
                <a:ln>
                  <a:noFill/>
                </a:ln>
                <a:solidFill>
                  <a:srgbClr val="C00000"/>
                </a:solidFill>
                <a:effectLst/>
                <a:uLnTx/>
                <a:uFillTx/>
                <a:latin typeface="+mj-lt"/>
                <a:ea typeface="+mj-ea"/>
                <a:cs typeface="+mj-cs"/>
              </a:rPr>
              <a:t>“Operating System”</a:t>
            </a:r>
            <a:br>
              <a:rPr kumimoji="0" lang="en-US" sz="4400" b="1" i="0" u="none" strike="noStrike" kern="1200" cap="none" spc="0" normalizeH="0" baseline="0" noProof="0" dirty="0" smtClean="0">
                <a:ln>
                  <a:noFill/>
                </a:ln>
                <a:solidFill>
                  <a:srgbClr val="C00000"/>
                </a:solidFill>
                <a:effectLst/>
                <a:uLnTx/>
                <a:uFillTx/>
                <a:latin typeface="+mj-lt"/>
                <a:ea typeface="+mj-ea"/>
                <a:cs typeface="+mj-cs"/>
              </a:rPr>
            </a:br>
            <a:r>
              <a:rPr kumimoji="0" lang="en-US" sz="2700" b="1" i="0" u="none" strike="noStrike" kern="1200" cap="none" spc="0" normalizeH="0" baseline="0" noProof="0" dirty="0" smtClean="0">
                <a:ln>
                  <a:noFill/>
                </a:ln>
                <a:solidFill>
                  <a:srgbClr val="C00000"/>
                </a:solidFill>
                <a:effectLst/>
                <a:uLnTx/>
                <a:uFillTx/>
                <a:latin typeface="+mj-lt"/>
                <a:ea typeface="+mj-ea"/>
                <a:cs typeface="+mj-cs"/>
              </a:rPr>
              <a:t>Paper Code : CS-04</a:t>
            </a:r>
            <a:endParaRPr kumimoji="0" lang="en-US" sz="2700" b="1" i="0" u="none" strike="noStrike" kern="1200" cap="none" spc="0" normalizeH="0" baseline="0" noProof="0" dirty="0">
              <a:ln>
                <a:noFill/>
              </a:ln>
              <a:solidFill>
                <a:srgbClr val="C00000"/>
              </a:solidFill>
              <a:effectLst/>
              <a:uLnTx/>
              <a:uFillTx/>
              <a:latin typeface="+mj-lt"/>
              <a:ea typeface="+mj-ea"/>
              <a:cs typeface="+mj-cs"/>
            </a:endParaRPr>
          </a:p>
        </p:txBody>
      </p:sp>
      <p:sp>
        <p:nvSpPr>
          <p:cNvPr id="5" name="Content Placeholder 2"/>
          <p:cNvSpPr txBox="1">
            <a:spLocks/>
          </p:cNvSpPr>
          <p:nvPr/>
        </p:nvSpPr>
        <p:spPr>
          <a:xfrm>
            <a:off x="381000" y="4160837"/>
            <a:ext cx="8229600" cy="1858963"/>
          </a:xfrm>
          <a:prstGeom prst="rect">
            <a:avLst/>
          </a:prstGeom>
        </p:spPr>
        <p:txBody>
          <a:bodyPr/>
          <a:lstStyle/>
          <a:p>
            <a:pPr marL="342900" marR="0" lvl="0" indent="-34290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3200" b="0" i="0" u="none" strike="noStrike" kern="1200" cap="none" spc="0" normalizeH="0" baseline="0" noProof="0" dirty="0" smtClean="0">
                <a:ln>
                  <a:noFill/>
                </a:ln>
                <a:solidFill>
                  <a:schemeClr val="tx1"/>
                </a:solidFill>
                <a:effectLst/>
                <a:uLnTx/>
                <a:uFillTx/>
                <a:latin typeface="+mn-lt"/>
                <a:ea typeface="+mn-ea"/>
                <a:cs typeface="+mn-cs"/>
              </a:rPr>
              <a:t>Prepared by</a:t>
            </a:r>
          </a:p>
          <a:p>
            <a:pPr marL="342900" marR="0" lvl="0" indent="-34290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3200" b="1" i="0" u="none" strike="noStrike" kern="1200" cap="none" spc="0" normalizeH="0" baseline="0" noProof="0" dirty="0" smtClean="0">
                <a:ln>
                  <a:noFill/>
                </a:ln>
                <a:solidFill>
                  <a:schemeClr val="tx2">
                    <a:lumMod val="60000"/>
                    <a:lumOff val="40000"/>
                  </a:schemeClr>
                </a:solidFill>
                <a:effectLst/>
                <a:uLnTx/>
                <a:uFillTx/>
                <a:latin typeface="Blackadder ITC" pitchFamily="82" charset="0"/>
                <a:ea typeface="+mn-ea"/>
                <a:cs typeface="+mn-cs"/>
              </a:rPr>
              <a:t>Mrs. </a:t>
            </a:r>
            <a:r>
              <a:rPr kumimoji="0" lang="en-US" sz="3200" b="1" i="0" u="none" strike="noStrike" kern="1200" cap="none" spc="0" normalizeH="0" baseline="0" noProof="0" dirty="0" err="1" smtClean="0">
                <a:ln>
                  <a:noFill/>
                </a:ln>
                <a:solidFill>
                  <a:schemeClr val="tx2">
                    <a:lumMod val="60000"/>
                    <a:lumOff val="40000"/>
                  </a:schemeClr>
                </a:solidFill>
                <a:effectLst/>
                <a:uLnTx/>
                <a:uFillTx/>
                <a:latin typeface="Blackadder ITC" pitchFamily="82" charset="0"/>
                <a:ea typeface="+mn-ea"/>
                <a:cs typeface="+mn-cs"/>
              </a:rPr>
              <a:t>Nitnaware</a:t>
            </a:r>
            <a:r>
              <a:rPr kumimoji="0" lang="en-US" sz="3200" b="1" i="0" u="none" strike="noStrike" kern="1200" cap="none" spc="0" normalizeH="0" baseline="0" noProof="0" dirty="0" smtClean="0">
                <a:ln>
                  <a:noFill/>
                </a:ln>
                <a:solidFill>
                  <a:schemeClr val="tx2">
                    <a:lumMod val="60000"/>
                    <a:lumOff val="40000"/>
                  </a:schemeClr>
                </a:solidFill>
                <a:effectLst/>
                <a:uLnTx/>
                <a:uFillTx/>
                <a:latin typeface="Blackadder ITC" pitchFamily="82" charset="0"/>
                <a:ea typeface="+mn-ea"/>
                <a:cs typeface="+mn-cs"/>
              </a:rPr>
              <a:t> </a:t>
            </a:r>
            <a:r>
              <a:rPr kumimoji="0" lang="en-US" sz="3200" b="1" i="0" u="none" strike="noStrike" kern="1200" cap="none" spc="0" normalizeH="0" baseline="0" noProof="0" dirty="0" err="1" smtClean="0">
                <a:ln>
                  <a:noFill/>
                </a:ln>
                <a:solidFill>
                  <a:schemeClr val="tx2">
                    <a:lumMod val="60000"/>
                    <a:lumOff val="40000"/>
                  </a:schemeClr>
                </a:solidFill>
                <a:effectLst/>
                <a:uLnTx/>
                <a:uFillTx/>
                <a:latin typeface="Blackadder ITC" pitchFamily="82" charset="0"/>
                <a:ea typeface="+mn-ea"/>
                <a:cs typeface="+mn-cs"/>
              </a:rPr>
              <a:t>Reshma</a:t>
            </a:r>
            <a:r>
              <a:rPr kumimoji="0" lang="en-US" sz="3200" b="1" i="0" u="none" strike="noStrike" kern="1200" cap="none" spc="0" normalizeH="0" baseline="0" noProof="0" dirty="0" smtClean="0">
                <a:ln>
                  <a:noFill/>
                </a:ln>
                <a:solidFill>
                  <a:schemeClr val="tx2">
                    <a:lumMod val="60000"/>
                    <a:lumOff val="40000"/>
                  </a:schemeClr>
                </a:solidFill>
                <a:effectLst/>
                <a:uLnTx/>
                <a:uFillTx/>
                <a:latin typeface="Blackadder ITC" pitchFamily="82" charset="0"/>
                <a:ea typeface="+mn-ea"/>
                <a:cs typeface="+mn-cs"/>
              </a:rPr>
              <a:t> </a:t>
            </a:r>
            <a:r>
              <a:rPr kumimoji="0" lang="en-US" sz="3200" b="1" i="0" u="none" strike="noStrike" kern="1200" cap="none" spc="0" normalizeH="0" baseline="0" noProof="0" dirty="0" err="1" smtClean="0">
                <a:ln>
                  <a:noFill/>
                </a:ln>
                <a:solidFill>
                  <a:schemeClr val="tx2">
                    <a:lumMod val="60000"/>
                    <a:lumOff val="40000"/>
                  </a:schemeClr>
                </a:solidFill>
                <a:effectLst/>
                <a:uLnTx/>
                <a:uFillTx/>
                <a:latin typeface="Blackadder ITC" pitchFamily="82" charset="0"/>
                <a:ea typeface="+mn-ea"/>
                <a:cs typeface="+mn-cs"/>
              </a:rPr>
              <a:t>Ramdas</a:t>
            </a:r>
            <a:endParaRPr kumimoji="0" lang="en-US" sz="3200" b="1" i="0" u="none" strike="noStrike" kern="1200" cap="none" spc="0" normalizeH="0" baseline="0" noProof="0" dirty="0" smtClean="0">
              <a:ln>
                <a:noFill/>
              </a:ln>
              <a:solidFill>
                <a:schemeClr val="tx2">
                  <a:lumMod val="60000"/>
                  <a:lumOff val="40000"/>
                </a:schemeClr>
              </a:solidFill>
              <a:effectLst/>
              <a:uLnTx/>
              <a:uFillTx/>
              <a:latin typeface="Blackadder ITC" pitchFamily="82" charset="0"/>
              <a:ea typeface="+mn-ea"/>
              <a:cs typeface="+mn-cs"/>
            </a:endParaRPr>
          </a:p>
          <a:p>
            <a:pPr marL="342900" marR="0" lvl="0" indent="-34290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2400" b="0" i="0" u="none" strike="noStrike" kern="1200" cap="none" spc="0" normalizeH="0" baseline="0" noProof="0" dirty="0" smtClean="0">
                <a:ln>
                  <a:noFill/>
                </a:ln>
                <a:solidFill>
                  <a:schemeClr val="tx1"/>
                </a:solidFill>
                <a:effectLst/>
                <a:uLnTx/>
                <a:uFillTx/>
                <a:latin typeface="+mn-lt"/>
                <a:ea typeface="+mn-ea"/>
                <a:cs typeface="+mn-cs"/>
              </a:rPr>
              <a:t>Asst. Prof. in Computer Science</a:t>
            </a:r>
            <a:endParaRPr kumimoji="0" lang="en-US" sz="2400" b="0" i="0" u="none" strike="noStrike" kern="1200" cap="none" spc="0" normalizeH="0" baseline="0" noProof="0" dirty="0">
              <a:ln>
                <a:noFill/>
              </a:ln>
              <a:solidFill>
                <a:schemeClr val="tx1"/>
              </a:solidFill>
              <a:effectLst/>
              <a:uLnTx/>
              <a:uFillTx/>
              <a:latin typeface="+mn-lt"/>
              <a:ea typeface="+mn-ea"/>
              <a:cs typeface="+mn-cs"/>
            </a:endParaRPr>
          </a:p>
        </p:txBody>
      </p:sp>
      <p:sp>
        <p:nvSpPr>
          <p:cNvPr id="6" name="TextBox 5"/>
          <p:cNvSpPr txBox="1"/>
          <p:nvPr/>
        </p:nvSpPr>
        <p:spPr>
          <a:xfrm>
            <a:off x="76200" y="115669"/>
            <a:ext cx="9266384" cy="646331"/>
          </a:xfrm>
          <a:prstGeom prst="rect">
            <a:avLst/>
          </a:prstGeom>
          <a:noFill/>
        </p:spPr>
        <p:txBody>
          <a:bodyPr wrap="none" rtlCol="0">
            <a:spAutoFit/>
          </a:bodyPr>
          <a:lstStyle/>
          <a:p>
            <a:pPr algn="ctr"/>
            <a:r>
              <a:rPr lang="en-US" sz="3600" b="1" dirty="0" smtClean="0">
                <a:solidFill>
                  <a:schemeClr val="accent6">
                    <a:lumMod val="75000"/>
                  </a:schemeClr>
                </a:solidFill>
              </a:rPr>
              <a:t>SHRI CHHATRAPATI SHIVAJI COLLEGE , </a:t>
            </a:r>
            <a:r>
              <a:rPr lang="en-US" sz="3600" b="1" dirty="0" smtClean="0">
                <a:solidFill>
                  <a:schemeClr val="accent6">
                    <a:lumMod val="75000"/>
                  </a:schemeClr>
                </a:solidFill>
              </a:rPr>
              <a:t>OMERGA</a:t>
            </a:r>
            <a:endParaRPr lang="en-US" sz="3600" b="1" dirty="0" smtClean="0">
              <a:solidFill>
                <a:schemeClr val="accent6">
                  <a:lumMod val="75000"/>
                </a:schemeClr>
              </a:solidFill>
            </a:endParaRPr>
          </a:p>
        </p:txBody>
      </p:sp>
      <p:pic>
        <p:nvPicPr>
          <p:cNvPr id="7" name="Picture 2" descr="Image result for shivaji college logo omerga"/>
          <p:cNvPicPr>
            <a:picLocks noChangeAspect="1" noChangeArrowheads="1"/>
          </p:cNvPicPr>
          <p:nvPr/>
        </p:nvPicPr>
        <p:blipFill>
          <a:blip r:embed="rId2"/>
          <a:srcRect/>
          <a:stretch>
            <a:fillRect/>
          </a:stretch>
        </p:blipFill>
        <p:spPr bwMode="auto">
          <a:xfrm>
            <a:off x="3657600" y="914400"/>
            <a:ext cx="1447800" cy="1447800"/>
          </a:xfrm>
          <a:prstGeom prst="rect">
            <a:avLst/>
          </a:prstGeom>
          <a:noFill/>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609600" y="381000"/>
            <a:ext cx="7924800" cy="1200329"/>
          </a:xfrm>
          <a:prstGeom prst="rect">
            <a:avLst/>
          </a:prstGeom>
        </p:spPr>
        <p:txBody>
          <a:bodyPr wrap="square">
            <a:spAutoFit/>
          </a:bodyPr>
          <a:lstStyle/>
          <a:p>
            <a:r>
              <a:rPr lang="en-US" sz="2400" dirty="0"/>
              <a:t>A </a:t>
            </a:r>
            <a:r>
              <a:rPr lang="en-US" sz="2400" b="1" dirty="0"/>
              <a:t>punched card</a:t>
            </a:r>
            <a:r>
              <a:rPr lang="en-US" sz="2400" dirty="0"/>
              <a:t> or </a:t>
            </a:r>
            <a:r>
              <a:rPr lang="en-US" sz="2400" b="1" dirty="0"/>
              <a:t>punch card</a:t>
            </a:r>
            <a:r>
              <a:rPr lang="en-US" sz="2400" dirty="0"/>
              <a:t> is a piece of stiff paper that can be used to contain digital data represented by the presence or absence of holes in predefined positions.</a:t>
            </a:r>
          </a:p>
        </p:txBody>
      </p:sp>
      <p:sp>
        <p:nvSpPr>
          <p:cNvPr id="7" name="Rectangle 6"/>
          <p:cNvSpPr/>
          <p:nvPr/>
        </p:nvSpPr>
        <p:spPr>
          <a:xfrm>
            <a:off x="685800" y="1600200"/>
            <a:ext cx="8229600" cy="1938992"/>
          </a:xfrm>
          <a:prstGeom prst="rect">
            <a:avLst/>
          </a:prstGeom>
        </p:spPr>
        <p:txBody>
          <a:bodyPr wrap="square">
            <a:spAutoFit/>
          </a:bodyPr>
          <a:lstStyle/>
          <a:p>
            <a:r>
              <a:rPr lang="en-US" sz="2400" dirty="0"/>
              <a:t>A </a:t>
            </a:r>
            <a:r>
              <a:rPr lang="en-US" sz="2400" b="1" dirty="0"/>
              <a:t>punch card</a:t>
            </a:r>
            <a:r>
              <a:rPr lang="en-US" sz="2400" dirty="0"/>
              <a:t> is a simple piece of paper stock that can hold data in the form of small </a:t>
            </a:r>
            <a:r>
              <a:rPr lang="en-US" sz="2400" b="1" dirty="0"/>
              <a:t>punched</a:t>
            </a:r>
            <a:r>
              <a:rPr lang="en-US" sz="2400" dirty="0"/>
              <a:t> holes, which are strategically positioned to be read by computers or machines. It is an early computer programming relic that was used before the many data storage advances relied upon today.</a:t>
            </a:r>
          </a:p>
        </p:txBody>
      </p:sp>
      <p:sp>
        <p:nvSpPr>
          <p:cNvPr id="3075" name="AutoShape 3" descr="Image result for punch card"/>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3077" name="AutoShape 5" descr="Image result for punch card"/>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3079" name="AutoShape 7" descr="Image result for punch card"/>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3081" name="Picture 9" descr="Related image"/>
          <p:cNvPicPr>
            <a:picLocks noChangeAspect="1" noChangeArrowheads="1"/>
          </p:cNvPicPr>
          <p:nvPr/>
        </p:nvPicPr>
        <p:blipFill>
          <a:blip r:embed="rId2"/>
          <a:srcRect/>
          <a:stretch>
            <a:fillRect/>
          </a:stretch>
        </p:blipFill>
        <p:spPr bwMode="auto">
          <a:xfrm>
            <a:off x="2743200" y="3657600"/>
            <a:ext cx="4343400" cy="2944678"/>
          </a:xfrm>
          <a:prstGeom prst="rect">
            <a:avLst/>
          </a:prstGeom>
          <a:noFill/>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fontScale="90000"/>
          </a:bodyPr>
          <a:lstStyle/>
          <a:p>
            <a:r>
              <a:rPr lang="en-US" dirty="0" smtClean="0">
                <a:solidFill>
                  <a:srgbClr val="C00000"/>
                </a:solidFill>
              </a:rPr>
              <a:t>Multiprogramming Operating System</a:t>
            </a:r>
            <a:endParaRPr lang="en-US" dirty="0">
              <a:solidFill>
                <a:srgbClr val="C00000"/>
              </a:solidFill>
            </a:endParaRPr>
          </a:p>
        </p:txBody>
      </p:sp>
      <p:pic>
        <p:nvPicPr>
          <p:cNvPr id="24578" name="Picture 2" descr="Image result for multiprogramming OS"/>
          <p:cNvPicPr>
            <a:picLocks noChangeAspect="1" noChangeArrowheads="1"/>
          </p:cNvPicPr>
          <p:nvPr/>
        </p:nvPicPr>
        <p:blipFill>
          <a:blip r:embed="rId2"/>
          <a:srcRect l="15000" t="48889" r="15000" b="4444"/>
          <a:stretch>
            <a:fillRect/>
          </a:stretch>
        </p:blipFill>
        <p:spPr bwMode="auto">
          <a:xfrm>
            <a:off x="1447800" y="3048000"/>
            <a:ext cx="5819775" cy="3581400"/>
          </a:xfrm>
          <a:prstGeom prst="rect">
            <a:avLst/>
          </a:prstGeom>
          <a:noFill/>
        </p:spPr>
      </p:pic>
      <p:sp>
        <p:nvSpPr>
          <p:cNvPr id="5" name="Rectangle 4"/>
          <p:cNvSpPr/>
          <p:nvPr/>
        </p:nvSpPr>
        <p:spPr>
          <a:xfrm>
            <a:off x="609600" y="1066800"/>
            <a:ext cx="8001000" cy="2031325"/>
          </a:xfrm>
          <a:prstGeom prst="rect">
            <a:avLst/>
          </a:prstGeom>
        </p:spPr>
        <p:txBody>
          <a:bodyPr wrap="square">
            <a:spAutoFit/>
          </a:bodyPr>
          <a:lstStyle/>
          <a:p>
            <a:r>
              <a:rPr lang="en-US" dirty="0" smtClean="0"/>
              <a:t>	A </a:t>
            </a:r>
            <a:r>
              <a:rPr lang="en-US" dirty="0"/>
              <a:t>multiprogramming operating system is one which can run multiple programs(or processes) concurrently. A multiprogramming operating system needn’t be multiprocessing, it could be round robin based system that allows each process to execute only for a certain period of time and then puts it into the ready queue. A multiprocessing system is one which has multiple processing cores. At any point of time only a single core is active and executing one of the processes(or threads).</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9" name="Picture 1" descr="C:\Users\admin119\AppData\Local\Temp\Rar$DI17.073\Screenshot_20190106-200012.png"/>
          <p:cNvPicPr>
            <a:picLocks noGrp="1" noChangeAspect="1" noChangeArrowheads="1"/>
          </p:cNvPicPr>
          <p:nvPr>
            <p:ph idx="1"/>
          </p:nvPr>
        </p:nvPicPr>
        <p:blipFill>
          <a:blip r:embed="rId2"/>
          <a:srcRect r="1508" b="27604"/>
          <a:stretch>
            <a:fillRect/>
          </a:stretch>
        </p:blipFill>
        <p:spPr bwMode="auto">
          <a:xfrm>
            <a:off x="609600" y="0"/>
            <a:ext cx="7924800" cy="3276600"/>
          </a:xfrm>
          <a:prstGeom prst="rect">
            <a:avLst/>
          </a:prstGeom>
          <a:noFill/>
        </p:spPr>
      </p:pic>
      <p:pic>
        <p:nvPicPr>
          <p:cNvPr id="2051" name="Picture 3" descr="Image result for time sharing operating system"/>
          <p:cNvPicPr>
            <a:picLocks noChangeAspect="1" noChangeArrowheads="1"/>
          </p:cNvPicPr>
          <p:nvPr/>
        </p:nvPicPr>
        <p:blipFill>
          <a:blip r:embed="rId3"/>
          <a:srcRect/>
          <a:stretch>
            <a:fillRect/>
          </a:stretch>
        </p:blipFill>
        <p:spPr bwMode="auto">
          <a:xfrm>
            <a:off x="2057400" y="3276600"/>
            <a:ext cx="5257800" cy="3200400"/>
          </a:xfrm>
          <a:prstGeom prst="rect">
            <a:avLst/>
          </a:prstGeom>
          <a:noFill/>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00200" y="304800"/>
            <a:ext cx="7772400" cy="1470025"/>
          </a:xfrm>
        </p:spPr>
        <p:txBody>
          <a:bodyPr/>
          <a:lstStyle/>
          <a:p>
            <a:r>
              <a:rPr lang="en-US" b="1" i="1" dirty="0" smtClean="0">
                <a:solidFill>
                  <a:srgbClr val="C00000"/>
                </a:solidFill>
              </a:rPr>
              <a:t>Personal Computer (PC)</a:t>
            </a:r>
            <a:endParaRPr lang="en-US" dirty="0">
              <a:solidFill>
                <a:srgbClr val="C00000"/>
              </a:solidFill>
            </a:endParaRPr>
          </a:p>
        </p:txBody>
      </p:sp>
      <p:sp>
        <p:nvSpPr>
          <p:cNvPr id="3" name="Subtitle 2"/>
          <p:cNvSpPr>
            <a:spLocks noGrp="1"/>
          </p:cNvSpPr>
          <p:nvPr>
            <p:ph type="subTitle" idx="1"/>
          </p:nvPr>
        </p:nvSpPr>
        <p:spPr>
          <a:xfrm>
            <a:off x="685800" y="1828800"/>
            <a:ext cx="7848600" cy="4495800"/>
          </a:xfrm>
        </p:spPr>
        <p:txBody>
          <a:bodyPr>
            <a:normAutofit fontScale="70000" lnSpcReduction="20000"/>
          </a:bodyPr>
          <a:lstStyle/>
          <a:p>
            <a:pPr algn="l"/>
            <a:r>
              <a:rPr lang="en-US" dirty="0" smtClean="0">
                <a:solidFill>
                  <a:schemeClr val="tx1"/>
                </a:solidFill>
              </a:rPr>
              <a:t>A </a:t>
            </a:r>
            <a:r>
              <a:rPr lang="en-US" dirty="0">
                <a:solidFill>
                  <a:schemeClr val="tx1"/>
                </a:solidFill>
              </a:rPr>
              <a:t>personal computer is a general-purpose, cost-effective computer that is designed to be used by a single end-user. Every PC is dependent on microprocessor technology, which allows PC makers to set the entire central processing unit (CPU) on a single chip.</a:t>
            </a:r>
            <a:br>
              <a:rPr lang="en-US" dirty="0">
                <a:solidFill>
                  <a:schemeClr val="tx1"/>
                </a:solidFill>
              </a:rPr>
            </a:br>
            <a:r>
              <a:rPr lang="en-US" dirty="0">
                <a:solidFill>
                  <a:schemeClr val="tx1"/>
                </a:solidFill>
              </a:rPr>
              <a:t/>
            </a:r>
            <a:br>
              <a:rPr lang="en-US" dirty="0">
                <a:solidFill>
                  <a:schemeClr val="tx1"/>
                </a:solidFill>
              </a:rPr>
            </a:br>
            <a:r>
              <a:rPr lang="en-US" dirty="0">
                <a:solidFill>
                  <a:schemeClr val="tx1"/>
                </a:solidFill>
              </a:rPr>
              <a:t>Businesses make use of PCs to perform tasks like accounting, desktop publishing and word processing as well as to run database and spreadsheets. At home, PCs are mainly used for multimedia entertainment, playing PC games, accessing the Internet, etc. Even though PCs are intended to use as single-user systems, it is normal to connect them together to create a network, such as a local area network (LAN).</a:t>
            </a:r>
            <a:br>
              <a:rPr lang="en-US" dirty="0">
                <a:solidFill>
                  <a:schemeClr val="tx1"/>
                </a:solidFill>
              </a:rPr>
            </a:br>
            <a:r>
              <a:rPr lang="en-US" dirty="0">
                <a:solidFill>
                  <a:schemeClr val="tx1"/>
                </a:solidFill>
              </a:rPr>
              <a:t/>
            </a:r>
            <a:br>
              <a:rPr lang="en-US" dirty="0">
                <a:solidFill>
                  <a:schemeClr val="tx1"/>
                </a:solidFill>
              </a:rPr>
            </a:br>
            <a:r>
              <a:rPr lang="en-US" dirty="0">
                <a:solidFill>
                  <a:schemeClr val="tx1"/>
                </a:solidFill>
              </a:rPr>
              <a:t>A PC can be a microcomputer, desktop computer, a laptop computer, a tablet PC or a handheld PC.</a:t>
            </a:r>
          </a:p>
          <a:p>
            <a:pPr algn="l"/>
            <a:endParaRPr lang="en-US" dirty="0">
              <a:solidFill>
                <a:schemeClr val="tx1"/>
              </a:solidFill>
            </a:endParaRPr>
          </a:p>
        </p:txBody>
      </p:sp>
      <p:sp>
        <p:nvSpPr>
          <p:cNvPr id="7170" name="AutoShape 2" descr="Image result for personal computer system"/>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172" name="AutoShape 4" descr="Image result for personal computer system"/>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7174" name="Picture 6" descr="Image result for personal computer system"/>
          <p:cNvPicPr>
            <a:picLocks noChangeAspect="1" noChangeArrowheads="1"/>
          </p:cNvPicPr>
          <p:nvPr/>
        </p:nvPicPr>
        <p:blipFill>
          <a:blip r:embed="rId2"/>
          <a:srcRect/>
          <a:stretch>
            <a:fillRect/>
          </a:stretch>
        </p:blipFill>
        <p:spPr bwMode="auto">
          <a:xfrm>
            <a:off x="304800" y="0"/>
            <a:ext cx="1905000" cy="1905000"/>
          </a:xfrm>
          <a:prstGeom prst="rect">
            <a:avLst/>
          </a:prstGeom>
          <a:noFill/>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47800" y="304800"/>
            <a:ext cx="8229600" cy="1143000"/>
          </a:xfrm>
        </p:spPr>
        <p:txBody>
          <a:bodyPr/>
          <a:lstStyle/>
          <a:p>
            <a:r>
              <a:rPr lang="en-US" dirty="0" smtClean="0">
                <a:solidFill>
                  <a:srgbClr val="C00000"/>
                </a:solidFill>
              </a:rPr>
              <a:t>Parallel operating systems</a:t>
            </a:r>
            <a:endParaRPr lang="en-US" dirty="0">
              <a:solidFill>
                <a:srgbClr val="C00000"/>
              </a:solidFill>
            </a:endParaRPr>
          </a:p>
        </p:txBody>
      </p:sp>
      <p:pic>
        <p:nvPicPr>
          <p:cNvPr id="5122" name="Picture 2" descr="https://upload.wikimedia.org/wikipedia/commons/thumb/d/d3/IBM_Blue_Gene_P_supercomputer.jpg/300px-IBM_Blue_Gene_P_supercomputer.jpg"/>
          <p:cNvPicPr>
            <a:picLocks noChangeAspect="1" noChangeArrowheads="1"/>
          </p:cNvPicPr>
          <p:nvPr/>
        </p:nvPicPr>
        <p:blipFill>
          <a:blip r:embed="rId2"/>
          <a:srcRect/>
          <a:stretch>
            <a:fillRect/>
          </a:stretch>
        </p:blipFill>
        <p:spPr bwMode="auto">
          <a:xfrm>
            <a:off x="0" y="0"/>
            <a:ext cx="2205587" cy="1600200"/>
          </a:xfrm>
          <a:prstGeom prst="rect">
            <a:avLst/>
          </a:prstGeom>
          <a:noFill/>
        </p:spPr>
      </p:pic>
      <p:sp>
        <p:nvSpPr>
          <p:cNvPr id="5" name="Content Placeholder 4"/>
          <p:cNvSpPr>
            <a:spLocks noGrp="1"/>
          </p:cNvSpPr>
          <p:nvPr>
            <p:ph idx="1"/>
          </p:nvPr>
        </p:nvSpPr>
        <p:spPr/>
        <p:txBody>
          <a:bodyPr>
            <a:normAutofit fontScale="77500" lnSpcReduction="20000"/>
          </a:bodyPr>
          <a:lstStyle/>
          <a:p>
            <a:r>
              <a:rPr lang="en-US" b="1" dirty="0"/>
              <a:t>Parallel Processing Systems</a:t>
            </a:r>
            <a:r>
              <a:rPr lang="en-US" dirty="0"/>
              <a:t> are designed to speed up the execution of programs by dividing the program into multiple fragments and processing these fragments simultaneously. Such systems are multiprocessor systems also known as tightly coupled systems. </a:t>
            </a:r>
            <a:endParaRPr lang="en-US" dirty="0" smtClean="0"/>
          </a:p>
          <a:p>
            <a:r>
              <a:rPr lang="en-US" dirty="0" smtClean="0"/>
              <a:t>Parallel </a:t>
            </a:r>
            <a:r>
              <a:rPr lang="en-US" dirty="0"/>
              <a:t>systems deal with the simultaneous use of multiple </a:t>
            </a:r>
            <a:r>
              <a:rPr lang="en-US" dirty="0">
                <a:hlinkClick r:id="rId3" tooltip="Computer is an electronic device that is designed to work with Information."/>
              </a:rPr>
              <a:t>computer</a:t>
            </a:r>
            <a:r>
              <a:rPr lang="en-US" dirty="0"/>
              <a:t> resources that can include a single computer with multiple processors, a number of computers connected by a network to form a parallel processing cluster or a combination of both</a:t>
            </a:r>
            <a:r>
              <a:rPr lang="en-US" dirty="0" smtClean="0"/>
              <a:t>.</a:t>
            </a:r>
          </a:p>
          <a:p>
            <a:r>
              <a:rPr lang="en-US" dirty="0"/>
              <a:t>Parallel computing is an evolution of serial computing where the jobs are broken into discrete parts that can be executed concurrently</a:t>
            </a:r>
            <a:r>
              <a:rPr lang="en-US" dirty="0" smtClean="0"/>
              <a:t>.</a:t>
            </a:r>
          </a:p>
          <a:p>
            <a:endParaRPr lang="en-US"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5" name="Picture 1" descr="C:\Users\admin119\AppData\Local\Temp\Rar$DI89.081\Screenshot_20190106-200430.png"/>
          <p:cNvPicPr>
            <a:picLocks noGrp="1" noChangeAspect="1" noChangeArrowheads="1"/>
          </p:cNvPicPr>
          <p:nvPr>
            <p:ph idx="1"/>
          </p:nvPr>
        </p:nvPicPr>
        <p:blipFill>
          <a:blip r:embed="rId2"/>
          <a:srcRect/>
          <a:stretch>
            <a:fillRect/>
          </a:stretch>
        </p:blipFill>
        <p:spPr bwMode="auto">
          <a:xfrm>
            <a:off x="533400" y="381000"/>
            <a:ext cx="8046156" cy="4525963"/>
          </a:xfrm>
          <a:prstGeom prst="rect">
            <a:avLst/>
          </a:prstGeom>
          <a:noFill/>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27650" name="Picture 2" descr="Image result for distributed operating system diagram"/>
          <p:cNvPicPr>
            <a:picLocks noChangeAspect="1" noChangeArrowheads="1"/>
          </p:cNvPicPr>
          <p:nvPr/>
        </p:nvPicPr>
        <p:blipFill>
          <a:blip r:embed="rId2"/>
          <a:srcRect/>
          <a:stretch>
            <a:fillRect/>
          </a:stretch>
        </p:blipFill>
        <p:spPr bwMode="auto">
          <a:xfrm>
            <a:off x="457200" y="228600"/>
            <a:ext cx="8305800" cy="6096000"/>
          </a:xfrm>
          <a:prstGeom prst="rect">
            <a:avLst/>
          </a:prstGeom>
          <a:noFill/>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C:\Users\admin119\AppData\Local\Temp\Rar$DI97.345\Screenshot_20190106-210545.png"/>
          <p:cNvPicPr>
            <a:picLocks noGrp="1" noChangeAspect="1" noChangeArrowheads="1"/>
          </p:cNvPicPr>
          <p:nvPr>
            <p:ph idx="1"/>
          </p:nvPr>
        </p:nvPicPr>
        <p:blipFill>
          <a:blip r:embed="rId2"/>
          <a:srcRect r="2648" b="24237"/>
          <a:stretch>
            <a:fillRect/>
          </a:stretch>
        </p:blipFill>
        <p:spPr bwMode="auto">
          <a:xfrm>
            <a:off x="609600" y="152400"/>
            <a:ext cx="7833078" cy="3429000"/>
          </a:xfrm>
          <a:prstGeom prst="rect">
            <a:avLst/>
          </a:prstGeom>
          <a:noFill/>
        </p:spPr>
      </p:pic>
      <p:sp>
        <p:nvSpPr>
          <p:cNvPr id="5" name="Rectangle 4"/>
          <p:cNvSpPr/>
          <p:nvPr/>
        </p:nvSpPr>
        <p:spPr>
          <a:xfrm>
            <a:off x="457200" y="3429000"/>
            <a:ext cx="8458200" cy="2585323"/>
          </a:xfrm>
          <a:prstGeom prst="rect">
            <a:avLst/>
          </a:prstGeom>
        </p:spPr>
        <p:txBody>
          <a:bodyPr wrap="square">
            <a:spAutoFit/>
          </a:bodyPr>
          <a:lstStyle/>
          <a:p>
            <a:pPr marL="342900" indent="-342900">
              <a:buFont typeface="+mj-lt"/>
              <a:buAutoNum type="arabicPeriod"/>
            </a:pPr>
            <a:r>
              <a:rPr lang="en-US" dirty="0" smtClean="0"/>
              <a:t> </a:t>
            </a:r>
            <a:r>
              <a:rPr lang="en-US" u="sng" dirty="0" smtClean="0"/>
              <a:t>Hard </a:t>
            </a:r>
            <a:r>
              <a:rPr lang="en-US" u="sng" dirty="0"/>
              <a:t>real-time </a:t>
            </a:r>
            <a:r>
              <a:rPr lang="en-US" u="sng" dirty="0" smtClean="0"/>
              <a:t>systems </a:t>
            </a:r>
            <a:r>
              <a:rPr lang="en-US" dirty="0" smtClean="0"/>
              <a:t>:- Hard </a:t>
            </a:r>
            <a:r>
              <a:rPr lang="en-US" dirty="0"/>
              <a:t>real-time systems guarantee that critical tasks complete on time. In hard real-time systems, secondary storage is limited or missing and the data is stored in ROM. In these systems, virtual memory is almost never found.</a:t>
            </a:r>
          </a:p>
          <a:p>
            <a:pPr marL="342900" indent="-342900">
              <a:buFont typeface="+mj-lt"/>
              <a:buAutoNum type="arabicPeriod"/>
            </a:pPr>
            <a:r>
              <a:rPr lang="en-US" dirty="0" smtClean="0"/>
              <a:t> </a:t>
            </a:r>
            <a:r>
              <a:rPr lang="en-US" u="sng" dirty="0" smtClean="0"/>
              <a:t>Soft </a:t>
            </a:r>
            <a:r>
              <a:rPr lang="en-US" u="sng" dirty="0"/>
              <a:t>real-time </a:t>
            </a:r>
            <a:r>
              <a:rPr lang="en-US" u="sng" dirty="0" smtClean="0"/>
              <a:t>systems </a:t>
            </a:r>
            <a:r>
              <a:rPr lang="en-US" dirty="0" smtClean="0"/>
              <a:t>:-  Soft </a:t>
            </a:r>
            <a:r>
              <a:rPr lang="en-US" dirty="0"/>
              <a:t>real-time systems are less restrictive. A critical real-time task gets priority over other tasks and retains the priority until it completes. Soft real-time systems have limited utility than hard real-time systems. For example, multimedia, virtual reality, Advanced Scientific Projects like undersea exploration and planetary rovers, etc.</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8674" name="Picture 2" descr="Image result for real time operating system diagram"/>
          <p:cNvPicPr>
            <a:picLocks noChangeAspect="1" noChangeArrowheads="1"/>
          </p:cNvPicPr>
          <p:nvPr/>
        </p:nvPicPr>
        <p:blipFill>
          <a:blip r:embed="rId2"/>
          <a:srcRect/>
          <a:stretch>
            <a:fillRect/>
          </a:stretch>
        </p:blipFill>
        <p:spPr bwMode="auto">
          <a:xfrm>
            <a:off x="304800" y="228600"/>
            <a:ext cx="8534400" cy="6248400"/>
          </a:xfrm>
          <a:prstGeom prst="rect">
            <a:avLst/>
          </a:prstGeom>
          <a:noFill/>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667000"/>
            <a:ext cx="8229600" cy="1143000"/>
          </a:xfrm>
        </p:spPr>
        <p:txBody>
          <a:bodyPr/>
          <a:lstStyle/>
          <a:p>
            <a:r>
              <a:rPr lang="en-US" dirty="0" smtClean="0"/>
              <a:t>Tomorrow will cont…</a:t>
            </a:r>
            <a:endParaRPr lang="en-US"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0"/>
            <a:ext cx="8229600" cy="1143000"/>
          </a:xfrm>
        </p:spPr>
        <p:txBody>
          <a:bodyPr/>
          <a:lstStyle/>
          <a:p>
            <a:r>
              <a:rPr lang="en-US" dirty="0" smtClean="0">
                <a:solidFill>
                  <a:srgbClr val="C00000"/>
                </a:solidFill>
              </a:rPr>
              <a:t>Operating System</a:t>
            </a:r>
            <a:endParaRPr lang="en-US" dirty="0">
              <a:solidFill>
                <a:srgbClr val="C00000"/>
              </a:solidFill>
            </a:endParaRPr>
          </a:p>
        </p:txBody>
      </p:sp>
      <p:sp>
        <p:nvSpPr>
          <p:cNvPr id="3" name="Content Placeholder 2"/>
          <p:cNvSpPr>
            <a:spLocks noGrp="1"/>
          </p:cNvSpPr>
          <p:nvPr>
            <p:ph idx="1"/>
          </p:nvPr>
        </p:nvSpPr>
        <p:spPr>
          <a:xfrm>
            <a:off x="457200" y="1066800"/>
            <a:ext cx="8229600" cy="4525963"/>
          </a:xfrm>
        </p:spPr>
        <p:txBody>
          <a:bodyPr>
            <a:noAutofit/>
          </a:bodyPr>
          <a:lstStyle/>
          <a:p>
            <a:pPr>
              <a:lnSpc>
                <a:spcPct val="170000"/>
              </a:lnSpc>
            </a:pPr>
            <a:r>
              <a:rPr lang="en-US" sz="2000" dirty="0"/>
              <a:t>An operating system (OS) is system software that manages computer hardware and software resources and provides common services for computer programs</a:t>
            </a:r>
            <a:r>
              <a:rPr lang="en-US" sz="2000" dirty="0" smtClean="0"/>
              <a:t>.</a:t>
            </a:r>
          </a:p>
          <a:p>
            <a:pPr>
              <a:lnSpc>
                <a:spcPct val="170000"/>
              </a:lnSpc>
            </a:pPr>
            <a:r>
              <a:rPr lang="en-US" sz="2000" dirty="0"/>
              <a:t>An operating system is a program that acts as an interface between the software and the computer hardware.</a:t>
            </a:r>
          </a:p>
          <a:p>
            <a:pPr>
              <a:lnSpc>
                <a:spcPct val="170000"/>
              </a:lnSpc>
            </a:pPr>
            <a:r>
              <a:rPr lang="en-US" sz="2000" dirty="0"/>
              <a:t>It is an integrated set of specialized programs used to manage overall resources and operations of the computer.</a:t>
            </a:r>
          </a:p>
          <a:p>
            <a:pPr>
              <a:lnSpc>
                <a:spcPct val="170000"/>
              </a:lnSpc>
            </a:pPr>
            <a:r>
              <a:rPr lang="en-US" sz="2000" dirty="0"/>
              <a:t>It is a specialized software that controls and monitors the execution of all other programs that reside in the computer, including application programs and other system software.</a:t>
            </a:r>
          </a:p>
          <a:p>
            <a:pPr>
              <a:lnSpc>
                <a:spcPct val="170000"/>
              </a:lnSpc>
            </a:pPr>
            <a:endParaRPr lang="en-US" sz="2000"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2" descr="Image result for window 7feature with picture"/>
          <p:cNvPicPr>
            <a:picLocks noChangeAspect="1" noChangeArrowheads="1"/>
          </p:cNvPicPr>
          <p:nvPr/>
        </p:nvPicPr>
        <p:blipFill>
          <a:blip r:embed="rId2"/>
          <a:srcRect/>
          <a:stretch>
            <a:fillRect/>
          </a:stretch>
        </p:blipFill>
        <p:spPr bwMode="auto">
          <a:xfrm>
            <a:off x="0" y="0"/>
            <a:ext cx="9144000" cy="6858000"/>
          </a:xfrm>
          <a:prstGeom prst="rect">
            <a:avLst/>
          </a:prstGeom>
          <a:noFill/>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FF0000"/>
                </a:solidFill>
              </a:rPr>
              <a:t>WINDOWS  7</a:t>
            </a:r>
            <a:endParaRPr lang="en-US" b="1" dirty="0">
              <a:solidFill>
                <a:srgbClr val="FF0000"/>
              </a:solidFill>
            </a:endParaRPr>
          </a:p>
        </p:txBody>
      </p:sp>
      <p:sp>
        <p:nvSpPr>
          <p:cNvPr id="3" name="Content Placeholder 2"/>
          <p:cNvSpPr>
            <a:spLocks noGrp="1"/>
          </p:cNvSpPr>
          <p:nvPr>
            <p:ph idx="1"/>
          </p:nvPr>
        </p:nvSpPr>
        <p:spPr/>
        <p:txBody>
          <a:bodyPr>
            <a:normAutofit fontScale="92500" lnSpcReduction="20000"/>
          </a:bodyPr>
          <a:lstStyle/>
          <a:p>
            <a:r>
              <a:rPr lang="en-US" b="1" dirty="0" smtClean="0"/>
              <a:t>Windows 7</a:t>
            </a:r>
            <a:r>
              <a:rPr lang="en-US" dirty="0" smtClean="0"/>
              <a:t> is a personal computer </a:t>
            </a:r>
            <a:r>
              <a:rPr lang="en-US" dirty="0" smtClean="0">
                <a:hlinkClick r:id="rId2" tooltip="Operating system"/>
              </a:rPr>
              <a:t>operating system</a:t>
            </a:r>
            <a:r>
              <a:rPr lang="en-US" dirty="0" smtClean="0"/>
              <a:t> that was produced by </a:t>
            </a:r>
            <a:r>
              <a:rPr lang="en-US" dirty="0" smtClean="0">
                <a:hlinkClick r:id="rId3" tooltip="Microsoft"/>
              </a:rPr>
              <a:t>Microsoft</a:t>
            </a:r>
            <a:r>
              <a:rPr lang="en-US" dirty="0" smtClean="0"/>
              <a:t> as part of the </a:t>
            </a:r>
            <a:r>
              <a:rPr lang="en-US" dirty="0" smtClean="0">
                <a:hlinkClick r:id="rId4" tooltip="Windows NT"/>
              </a:rPr>
              <a:t>Windows NT</a:t>
            </a:r>
            <a:r>
              <a:rPr lang="en-US" dirty="0" smtClean="0"/>
              <a:t> family of operating systems. It was </a:t>
            </a:r>
            <a:r>
              <a:rPr lang="en-US" dirty="0" smtClean="0">
                <a:hlinkClick r:id="rId5" tooltip="Software release life cycle"/>
              </a:rPr>
              <a:t>released to manufacturing</a:t>
            </a:r>
            <a:r>
              <a:rPr lang="en-US" dirty="0" smtClean="0"/>
              <a:t> on July 22, 2009 and became generally available on October 22, 2009</a:t>
            </a:r>
          </a:p>
          <a:p>
            <a:endParaRPr lang="en-US" dirty="0" smtClean="0"/>
          </a:p>
          <a:p>
            <a:r>
              <a:rPr lang="en-US" dirty="0" smtClean="0"/>
              <a:t>Windows NT is a family of operating systems developed by Microsoft that featured multi-processing capabilities, processor independence and multi-user support. </a:t>
            </a:r>
          </a:p>
          <a:p>
            <a:endParaRPr lang="en-US" dirty="0" smtClean="0"/>
          </a:p>
          <a:p>
            <a:endParaRPr lang="en-US" dirty="0" smtClean="0"/>
          </a:p>
          <a:p>
            <a:endParaRPr lang="en-US"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 y="0"/>
            <a:ext cx="8763000" cy="6278642"/>
          </a:xfrm>
          <a:prstGeom prst="rect">
            <a:avLst/>
          </a:prstGeom>
        </p:spPr>
        <p:txBody>
          <a:bodyPr wrap="square">
            <a:spAutoFit/>
          </a:bodyPr>
          <a:lstStyle/>
          <a:p>
            <a:pPr algn="ctr"/>
            <a:r>
              <a:rPr lang="en-US" sz="2400" b="1" dirty="0" smtClean="0">
                <a:solidFill>
                  <a:srgbClr val="FF0000"/>
                </a:solidFill>
              </a:rPr>
              <a:t>Advantages:</a:t>
            </a:r>
          </a:p>
          <a:p>
            <a:pPr>
              <a:lnSpc>
                <a:spcPct val="150000"/>
              </a:lnSpc>
              <a:buFont typeface="Arial" pitchFamily="34" charset="0"/>
              <a:buChar char="•"/>
            </a:pPr>
            <a:r>
              <a:rPr lang="en-US" dirty="0" smtClean="0"/>
              <a:t>Windows 7 is more rapidly than its predecessors, each with regards to installation and boot up time.</a:t>
            </a:r>
          </a:p>
          <a:p>
            <a:pPr>
              <a:lnSpc>
                <a:spcPct val="150000"/>
              </a:lnSpc>
              <a:buFont typeface="Arial" pitchFamily="34" charset="0"/>
              <a:buChar char="•"/>
            </a:pPr>
            <a:r>
              <a:rPr lang="en-US" dirty="0" smtClean="0"/>
              <a:t>Microsoft facilitates in windows 7, to download some eye-catching themes and background pictures from its personal Microsoft site or from RSS (Really Simple Syndication) feed. It permits the user to customize each and every part of the themes and save for our future use or send for the other windows 7 customers.</a:t>
            </a:r>
          </a:p>
          <a:p>
            <a:pPr>
              <a:lnSpc>
                <a:spcPct val="150000"/>
              </a:lnSpc>
              <a:buFont typeface="Arial" pitchFamily="34" charset="0"/>
              <a:buChar char="•"/>
            </a:pPr>
            <a:r>
              <a:rPr lang="en-US" dirty="0" smtClean="0"/>
              <a:t>Windows Media Player 12 has got a lot enhanced attributes inside the Windows 7 and drag and drop alternative has been added which had been not there inside the earlier versions.</a:t>
            </a:r>
          </a:p>
          <a:p>
            <a:pPr>
              <a:lnSpc>
                <a:spcPct val="150000"/>
              </a:lnSpc>
              <a:buFont typeface="Arial" pitchFamily="34" charset="0"/>
              <a:buChar char="•"/>
            </a:pPr>
            <a:r>
              <a:rPr lang="en-US" dirty="0" smtClean="0"/>
              <a:t>Windows 7 is a lot more stable than Windows Vista. In other words, you'll find fewer crashes on Windows 7.</a:t>
            </a:r>
          </a:p>
          <a:p>
            <a:pPr>
              <a:lnSpc>
                <a:spcPct val="150000"/>
              </a:lnSpc>
              <a:buFont typeface="Arial" pitchFamily="34" charset="0"/>
              <a:buChar char="•"/>
            </a:pPr>
            <a:r>
              <a:rPr lang="en-US" dirty="0" smtClean="0"/>
              <a:t>7 is more rapidly than Vista, and in most circumstances, more rapidly than XP.</a:t>
            </a:r>
          </a:p>
          <a:p>
            <a:pPr>
              <a:lnSpc>
                <a:spcPct val="150000"/>
              </a:lnSpc>
              <a:buFont typeface="Arial" pitchFamily="34" charset="0"/>
              <a:buChar char="•"/>
            </a:pPr>
            <a:r>
              <a:rPr lang="en-US" dirty="0" smtClean="0"/>
              <a:t>7 features a large amount of new and really great attributes that are not in other versions.</a:t>
            </a:r>
          </a:p>
          <a:p>
            <a:pPr>
              <a:lnSpc>
                <a:spcPct val="150000"/>
              </a:lnSpc>
              <a:buFont typeface="Arial" pitchFamily="34" charset="0"/>
              <a:buChar char="•"/>
            </a:pPr>
            <a:r>
              <a:rPr lang="en-US" dirty="0" smtClean="0"/>
              <a:t>7 looks great, is developed for touch screen interaction (every little thing is bigger by default)</a:t>
            </a:r>
            <a:endParaRPr lang="en-US"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38200" y="1859340"/>
            <a:ext cx="7848600" cy="3737946"/>
          </a:xfrm>
          <a:prstGeom prst="rect">
            <a:avLst/>
          </a:prstGeom>
        </p:spPr>
        <p:txBody>
          <a:bodyPr wrap="square">
            <a:spAutoFit/>
          </a:bodyPr>
          <a:lstStyle/>
          <a:p>
            <a:pPr>
              <a:lnSpc>
                <a:spcPct val="150000"/>
              </a:lnSpc>
            </a:pPr>
            <a:r>
              <a:rPr lang="en-US" sz="2000" dirty="0" smtClean="0"/>
              <a:t>1.A number of the customers have difficulties for example; their technique hangs right after installing Windows 7</a:t>
            </a:r>
          </a:p>
          <a:p>
            <a:pPr>
              <a:lnSpc>
                <a:spcPct val="150000"/>
              </a:lnSpc>
            </a:pPr>
            <a:r>
              <a:rPr lang="en-US" sz="2000" dirty="0" smtClean="0"/>
              <a:t> </a:t>
            </a:r>
          </a:p>
          <a:p>
            <a:pPr>
              <a:lnSpc>
                <a:spcPct val="150000"/>
              </a:lnSpc>
            </a:pPr>
            <a:r>
              <a:rPr lang="en-US" sz="2000" dirty="0" smtClean="0"/>
              <a:t>2.In the event the user has got an HP multifunction printer, and its driver getting upgraded for the Windows 7, then the printer doesn't response for the print commands. So, the user wants to go to the new HP remedy Center to resolve this difficulty.</a:t>
            </a:r>
          </a:p>
          <a:p>
            <a:pPr>
              <a:lnSpc>
                <a:spcPct val="150000"/>
              </a:lnSpc>
            </a:pPr>
            <a:r>
              <a:rPr lang="en-US" sz="2000" dirty="0" smtClean="0"/>
              <a:t> </a:t>
            </a:r>
            <a:endParaRPr lang="en-US" sz="2000" dirty="0"/>
          </a:p>
        </p:txBody>
      </p:sp>
      <p:sp>
        <p:nvSpPr>
          <p:cNvPr id="3" name="Rectangle 2"/>
          <p:cNvSpPr/>
          <p:nvPr/>
        </p:nvSpPr>
        <p:spPr>
          <a:xfrm>
            <a:off x="2743200" y="533400"/>
            <a:ext cx="2635017" cy="584775"/>
          </a:xfrm>
          <a:prstGeom prst="rect">
            <a:avLst/>
          </a:prstGeom>
        </p:spPr>
        <p:txBody>
          <a:bodyPr wrap="none">
            <a:spAutoFit/>
          </a:bodyPr>
          <a:lstStyle/>
          <a:p>
            <a:r>
              <a:rPr lang="en-US" sz="3200" b="1" dirty="0" smtClean="0">
                <a:solidFill>
                  <a:srgbClr val="FF0000"/>
                </a:solidFill>
              </a:rPr>
              <a:t>Disadvantages</a:t>
            </a:r>
            <a:endParaRPr lang="en-US" sz="3200" dirty="0">
              <a:solidFill>
                <a:srgbClr val="FF0000"/>
              </a:solidFil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0000"/>
                </a:solidFill>
              </a:rPr>
              <a:t>Installation Window 7</a:t>
            </a:r>
            <a:endParaRPr lang="en-US" dirty="0">
              <a:solidFill>
                <a:srgbClr val="FF0000"/>
              </a:solidFill>
            </a:endParaRPr>
          </a:p>
        </p:txBody>
      </p:sp>
      <p:sp>
        <p:nvSpPr>
          <p:cNvPr id="3" name="Content Placeholder 2"/>
          <p:cNvSpPr>
            <a:spLocks noGrp="1"/>
          </p:cNvSpPr>
          <p:nvPr>
            <p:ph idx="1"/>
          </p:nvPr>
        </p:nvSpPr>
        <p:spPr>
          <a:xfrm>
            <a:off x="533400" y="2362200"/>
            <a:ext cx="8229600" cy="1143000"/>
          </a:xfrm>
        </p:spPr>
        <p:txBody>
          <a:bodyPr/>
          <a:lstStyle/>
          <a:p>
            <a:r>
              <a:rPr lang="en-US" dirty="0" smtClean="0">
                <a:hlinkClick r:id="rId2" action="ppaction://hlinkfile"/>
              </a:rPr>
              <a:t>https://www.wikihow.com/Install-Windows-7-(Beginners)</a:t>
            </a:r>
            <a:endParaRPr lang="en-US" dirty="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a:srcRect l="7380" t="28049" r="54279" b="23504"/>
          <a:stretch>
            <a:fillRect/>
          </a:stretch>
        </p:blipFill>
        <p:spPr bwMode="auto">
          <a:xfrm>
            <a:off x="609600" y="457200"/>
            <a:ext cx="8001000" cy="563879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Start Window 7</a:t>
            </a:r>
            <a:endParaRPr lang="en-US" dirty="0"/>
          </a:p>
        </p:txBody>
      </p:sp>
      <p:pic>
        <p:nvPicPr>
          <p:cNvPr id="9" name="Content Placeholder 8"/>
          <p:cNvPicPr>
            <a:picLocks noGrp="1"/>
          </p:cNvPicPr>
          <p:nvPr>
            <p:ph idx="1"/>
          </p:nvPr>
        </p:nvPicPr>
        <p:blipFill>
          <a:blip r:embed="rId2"/>
          <a:srcRect l="14904" r="27244" b="14530"/>
          <a:stretch>
            <a:fillRect/>
          </a:stretch>
        </p:blipFill>
        <p:spPr bwMode="auto">
          <a:xfrm>
            <a:off x="152400" y="914400"/>
            <a:ext cx="8991600" cy="5943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p:nvPr/>
        </p:nvPicPr>
        <p:blipFill>
          <a:blip r:embed="rId2"/>
          <a:srcRect t="17516" r="34231" b="15286"/>
          <a:stretch>
            <a:fillRect/>
          </a:stretch>
        </p:blipFill>
        <p:spPr bwMode="auto">
          <a:xfrm>
            <a:off x="685800" y="457200"/>
            <a:ext cx="7391400" cy="5715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a:srcRect l="5560" t="27707" r="52471" b="27765"/>
          <a:stretch>
            <a:fillRect/>
          </a:stretch>
        </p:blipFill>
        <p:spPr bwMode="auto">
          <a:xfrm>
            <a:off x="838200" y="457200"/>
            <a:ext cx="7543800" cy="5638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srcRect l="5856" t="28125" r="43192" b="23958"/>
          <a:stretch>
            <a:fillRect/>
          </a:stretch>
        </p:blipFill>
        <p:spPr bwMode="auto">
          <a:xfrm>
            <a:off x="457200" y="381000"/>
            <a:ext cx="8382000" cy="58674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C:\Program Files\Microsoft Office\MEDIA\CAGCAT10\j0285750.wmf"/>
          <p:cNvPicPr>
            <a:picLocks noChangeAspect="1" noChangeArrowheads="1"/>
          </p:cNvPicPr>
          <p:nvPr/>
        </p:nvPicPr>
        <p:blipFill>
          <a:blip r:embed="rId2"/>
          <a:srcRect/>
          <a:stretch>
            <a:fillRect/>
          </a:stretch>
        </p:blipFill>
        <p:spPr bwMode="auto">
          <a:xfrm>
            <a:off x="6324600" y="2362200"/>
            <a:ext cx="2512314" cy="2160727"/>
          </a:xfrm>
          <a:prstGeom prst="rect">
            <a:avLst/>
          </a:prstGeom>
          <a:noFill/>
        </p:spPr>
      </p:pic>
      <p:sp>
        <p:nvSpPr>
          <p:cNvPr id="21508" name="AutoShape 4" descr="Image result for cartoon person imag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1510" name="AutoShape 6" descr="Image result for cartoon person imag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1512" name="AutoShape 8" descr="Image result for cartoon person imag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21514" name="Picture 10" descr="Image result for cartoon person image"/>
          <p:cNvPicPr>
            <a:picLocks noChangeAspect="1" noChangeArrowheads="1"/>
          </p:cNvPicPr>
          <p:nvPr/>
        </p:nvPicPr>
        <p:blipFill>
          <a:blip r:embed="rId3"/>
          <a:srcRect/>
          <a:stretch>
            <a:fillRect/>
          </a:stretch>
        </p:blipFill>
        <p:spPr bwMode="auto">
          <a:xfrm>
            <a:off x="304800" y="2133600"/>
            <a:ext cx="2000250" cy="2667000"/>
          </a:xfrm>
          <a:prstGeom prst="rect">
            <a:avLst/>
          </a:prstGeom>
          <a:noFill/>
        </p:spPr>
      </p:pic>
      <p:sp>
        <p:nvSpPr>
          <p:cNvPr id="21516" name="AutoShape 12" descr="Image result for o.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1518" name="AutoShape 14" descr="Image result for o.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1520" name="AutoShape 16" descr="Image result for o.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1522" name="AutoShape 18" descr="Image result for o.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grpSp>
        <p:nvGrpSpPr>
          <p:cNvPr id="18" name="Group 17"/>
          <p:cNvGrpSpPr/>
          <p:nvPr/>
        </p:nvGrpSpPr>
        <p:grpSpPr>
          <a:xfrm>
            <a:off x="2667000" y="2362200"/>
            <a:ext cx="2971800" cy="1828800"/>
            <a:chOff x="2590800" y="2286000"/>
            <a:chExt cx="2971800" cy="1828800"/>
          </a:xfrm>
        </p:grpSpPr>
        <p:sp>
          <p:nvSpPr>
            <p:cNvPr id="16" name="Rectangle 15"/>
            <p:cNvSpPr/>
            <p:nvPr/>
          </p:nvSpPr>
          <p:spPr>
            <a:xfrm>
              <a:off x="2590800" y="2286000"/>
              <a:ext cx="2971800" cy="18288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21524" name="Picture 20" descr="OS reinstallation and virus removal in chennai"/>
            <p:cNvPicPr>
              <a:picLocks noChangeAspect="1" noChangeArrowheads="1"/>
            </p:cNvPicPr>
            <p:nvPr/>
          </p:nvPicPr>
          <p:blipFill>
            <a:blip r:embed="rId4" cstate="print"/>
            <a:srcRect/>
            <a:stretch>
              <a:fillRect/>
            </a:stretch>
          </p:blipFill>
          <p:spPr bwMode="auto">
            <a:xfrm>
              <a:off x="2667000" y="2362200"/>
              <a:ext cx="2720497" cy="1676400"/>
            </a:xfrm>
            <a:prstGeom prst="rect">
              <a:avLst/>
            </a:prstGeom>
            <a:noFill/>
          </p:spPr>
        </p:pic>
      </p:grpSp>
      <p:sp>
        <p:nvSpPr>
          <p:cNvPr id="17" name="TextBox 16"/>
          <p:cNvSpPr txBox="1"/>
          <p:nvPr/>
        </p:nvSpPr>
        <p:spPr>
          <a:xfrm>
            <a:off x="2743200" y="457200"/>
            <a:ext cx="5257800" cy="584775"/>
          </a:xfrm>
          <a:prstGeom prst="rect">
            <a:avLst/>
          </a:prstGeom>
          <a:noFill/>
        </p:spPr>
        <p:txBody>
          <a:bodyPr wrap="square" rtlCol="0">
            <a:spAutoFit/>
          </a:bodyPr>
          <a:lstStyle/>
          <a:p>
            <a:r>
              <a:rPr lang="en-US" sz="3200" b="1" dirty="0" smtClean="0">
                <a:solidFill>
                  <a:srgbClr val="C00000"/>
                </a:solidFill>
              </a:rPr>
              <a:t>Operating System</a:t>
            </a:r>
            <a:endParaRPr lang="en-US" sz="3200" b="1" dirty="0">
              <a:solidFill>
                <a:srgbClr val="C00000"/>
              </a:solidFill>
            </a:endParaRPr>
          </a:p>
        </p:txBody>
      </p:sp>
      <p:sp>
        <p:nvSpPr>
          <p:cNvPr id="19" name="TextBox 18"/>
          <p:cNvSpPr txBox="1"/>
          <p:nvPr/>
        </p:nvSpPr>
        <p:spPr>
          <a:xfrm>
            <a:off x="609600" y="5029200"/>
            <a:ext cx="1295400" cy="369332"/>
          </a:xfrm>
          <a:prstGeom prst="rect">
            <a:avLst/>
          </a:prstGeom>
          <a:noFill/>
        </p:spPr>
        <p:txBody>
          <a:bodyPr wrap="square" rtlCol="0">
            <a:spAutoFit/>
          </a:bodyPr>
          <a:lstStyle/>
          <a:p>
            <a:r>
              <a:rPr lang="en-US" b="1" dirty="0" smtClean="0"/>
              <a:t>USER</a:t>
            </a:r>
            <a:endParaRPr lang="en-US" b="1" dirty="0"/>
          </a:p>
        </p:txBody>
      </p:sp>
      <p:sp>
        <p:nvSpPr>
          <p:cNvPr id="21" name="Rectangle 20"/>
          <p:cNvSpPr/>
          <p:nvPr/>
        </p:nvSpPr>
        <p:spPr>
          <a:xfrm>
            <a:off x="3124200" y="4800600"/>
            <a:ext cx="1871346" cy="369332"/>
          </a:xfrm>
          <a:prstGeom prst="rect">
            <a:avLst/>
          </a:prstGeom>
        </p:spPr>
        <p:txBody>
          <a:bodyPr wrap="none">
            <a:spAutoFit/>
          </a:bodyPr>
          <a:lstStyle/>
          <a:p>
            <a:r>
              <a:rPr lang="en-US" b="1" dirty="0" smtClean="0">
                <a:solidFill>
                  <a:srgbClr val="002060"/>
                </a:solidFill>
              </a:rPr>
              <a:t>Operating</a:t>
            </a:r>
            <a:r>
              <a:rPr lang="en-US" b="1" dirty="0" smtClean="0">
                <a:solidFill>
                  <a:srgbClr val="C00000"/>
                </a:solidFill>
              </a:rPr>
              <a:t> </a:t>
            </a:r>
            <a:r>
              <a:rPr lang="en-US" b="1" dirty="0" smtClean="0">
                <a:solidFill>
                  <a:srgbClr val="002060"/>
                </a:solidFill>
              </a:rPr>
              <a:t>System</a:t>
            </a:r>
            <a:endParaRPr lang="en-US" b="1" dirty="0">
              <a:solidFill>
                <a:srgbClr val="002060"/>
              </a:solidFill>
            </a:endParaRPr>
          </a:p>
        </p:txBody>
      </p:sp>
      <p:sp>
        <p:nvSpPr>
          <p:cNvPr id="22" name="Rectangle 21"/>
          <p:cNvSpPr/>
          <p:nvPr/>
        </p:nvSpPr>
        <p:spPr>
          <a:xfrm>
            <a:off x="6705600" y="4876800"/>
            <a:ext cx="1292277" cy="369332"/>
          </a:xfrm>
          <a:prstGeom prst="rect">
            <a:avLst/>
          </a:prstGeom>
        </p:spPr>
        <p:txBody>
          <a:bodyPr wrap="none">
            <a:spAutoFit/>
          </a:bodyPr>
          <a:lstStyle/>
          <a:p>
            <a:r>
              <a:rPr lang="en-US" b="1" dirty="0" smtClean="0">
                <a:solidFill>
                  <a:srgbClr val="002060"/>
                </a:solidFill>
              </a:rPr>
              <a:t>COMPUTER</a:t>
            </a:r>
            <a:endParaRPr lang="en-US" b="1" dirty="0">
              <a:solidFill>
                <a:srgbClr val="002060"/>
              </a:solidFill>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srcRect l="7028" t="30208" r="63104" b="28125"/>
          <a:stretch>
            <a:fillRect/>
          </a:stretch>
        </p:blipFill>
        <p:spPr bwMode="auto">
          <a:xfrm>
            <a:off x="381000" y="457200"/>
            <a:ext cx="7239000" cy="59436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srcRect l="2343" t="18750" r="60176" b="15625"/>
          <a:stretch>
            <a:fillRect/>
          </a:stretch>
        </p:blipFill>
        <p:spPr bwMode="auto">
          <a:xfrm>
            <a:off x="609600" y="152400"/>
            <a:ext cx="7620000" cy="63246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srcRect t="7595"/>
          <a:stretch>
            <a:fillRect/>
          </a:stretch>
        </p:blipFill>
        <p:spPr bwMode="auto">
          <a:xfrm>
            <a:off x="228600" y="762000"/>
            <a:ext cx="8534400" cy="55626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2" descr="Image result for window 7feature with picture"/>
          <p:cNvPicPr>
            <a:picLocks noChangeAspect="1" noChangeArrowheads="1"/>
          </p:cNvPicPr>
          <p:nvPr/>
        </p:nvPicPr>
        <p:blipFill>
          <a:blip r:embed="rId2"/>
          <a:srcRect/>
          <a:stretch>
            <a:fillRect/>
          </a:stretch>
        </p:blipFill>
        <p:spPr bwMode="auto">
          <a:xfrm>
            <a:off x="304800" y="609600"/>
            <a:ext cx="8610600" cy="6248400"/>
          </a:xfrm>
          <a:prstGeom prst="rect">
            <a:avLst/>
          </a:prstGeom>
          <a:noFill/>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AutoShape 2" descr="Image result for window 7feature with pictur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58372" name="AutoShape 4" descr="Image result for window 7feature with pictur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58374" name="AutoShape 6" descr="Image result for window 7feature with pictur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58376" name="AutoShape 8" descr="Image result for window 7feature with pictur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58377" name="Picture 9" descr="F:\download.jpg"/>
          <p:cNvPicPr>
            <a:picLocks noChangeAspect="1" noChangeArrowheads="1"/>
          </p:cNvPicPr>
          <p:nvPr/>
        </p:nvPicPr>
        <p:blipFill>
          <a:blip r:embed="rId2"/>
          <a:srcRect/>
          <a:stretch>
            <a:fillRect/>
          </a:stretch>
        </p:blipFill>
        <p:spPr bwMode="auto">
          <a:xfrm>
            <a:off x="228600" y="228600"/>
            <a:ext cx="8763000" cy="6324599"/>
          </a:xfrm>
          <a:prstGeom prst="rect">
            <a:avLst/>
          </a:prstGeom>
          <a:noFill/>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srcRect t="5797"/>
          <a:stretch>
            <a:fillRect/>
          </a:stretch>
        </p:blipFill>
        <p:spPr bwMode="auto">
          <a:xfrm>
            <a:off x="685800" y="990600"/>
            <a:ext cx="7391400" cy="4953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3"/>
          <p:cNvPicPr>
            <a:picLocks noChangeAspect="1" noChangeArrowheads="1"/>
          </p:cNvPicPr>
          <p:nvPr/>
        </p:nvPicPr>
        <p:blipFill>
          <a:blip r:embed="rId2"/>
          <a:srcRect l="6442" t="13542" r="52562" b="12500"/>
          <a:stretch>
            <a:fillRect/>
          </a:stretch>
        </p:blipFill>
        <p:spPr bwMode="auto">
          <a:xfrm>
            <a:off x="685800" y="381000"/>
            <a:ext cx="7162800" cy="6096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srcRect l="53295" t="13541" r="24451" b="40625"/>
          <a:stretch>
            <a:fillRect/>
          </a:stretch>
        </p:blipFill>
        <p:spPr bwMode="auto">
          <a:xfrm>
            <a:off x="1524000" y="1371600"/>
            <a:ext cx="6096000" cy="51816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p:cNvPicPr>
          <p:nvPr>
            <p:ph idx="1"/>
          </p:nvPr>
        </p:nvPicPr>
        <p:blipFill>
          <a:blip r:embed="rId2"/>
          <a:srcRect l="14423" r="22917" b="13675"/>
          <a:stretch>
            <a:fillRect/>
          </a:stretch>
        </p:blipFill>
        <p:spPr bwMode="auto">
          <a:xfrm>
            <a:off x="609600" y="609600"/>
            <a:ext cx="7848600" cy="5029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srcRect l="6442" t="13542" r="33236" b="22917"/>
          <a:stretch>
            <a:fillRect/>
          </a:stretch>
        </p:blipFill>
        <p:spPr bwMode="auto">
          <a:xfrm>
            <a:off x="457200" y="533400"/>
            <a:ext cx="8229600" cy="55626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AutoShape 2" descr="Image result for operating system example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9220" name="AutoShape 4" descr="Image result for operating system example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9222" name="AutoShape 6" descr="Image result for operating system example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9224" name="Picture 8" descr="Image result for operating system examples"/>
          <p:cNvPicPr>
            <a:picLocks noChangeAspect="1" noChangeArrowheads="1"/>
          </p:cNvPicPr>
          <p:nvPr/>
        </p:nvPicPr>
        <p:blipFill>
          <a:blip r:embed="rId2"/>
          <a:srcRect t="20000" b="-20000"/>
          <a:stretch>
            <a:fillRect/>
          </a:stretch>
        </p:blipFill>
        <p:spPr bwMode="auto">
          <a:xfrm>
            <a:off x="0" y="838200"/>
            <a:ext cx="9144000" cy="6858000"/>
          </a:xfrm>
          <a:prstGeom prst="rect">
            <a:avLst/>
          </a:prstGeom>
          <a:noFill/>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mage result for window 7feature with picture"/>
          <p:cNvPicPr>
            <a:picLocks noChangeAspect="1" noChangeArrowheads="1"/>
          </p:cNvPicPr>
          <p:nvPr/>
        </p:nvPicPr>
        <p:blipFill>
          <a:blip r:embed="rId2"/>
          <a:srcRect/>
          <a:stretch>
            <a:fillRect/>
          </a:stretch>
        </p:blipFill>
        <p:spPr bwMode="auto">
          <a:xfrm>
            <a:off x="533400" y="457200"/>
            <a:ext cx="8077200" cy="6019800"/>
          </a:xfrm>
          <a:prstGeom prst="rect">
            <a:avLst/>
          </a:prstGeom>
          <a:noFill/>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33400" y="304800"/>
            <a:ext cx="7543800" cy="923330"/>
          </a:xfrm>
          <a:prstGeom prst="rect">
            <a:avLst/>
          </a:prstGeom>
        </p:spPr>
        <p:txBody>
          <a:bodyPr wrap="square">
            <a:spAutoFit/>
          </a:bodyPr>
          <a:lstStyle/>
          <a:p>
            <a:r>
              <a:rPr lang="en-US" dirty="0" smtClean="0"/>
              <a:t>Windows 7 Libraries is that you can create your own libraries. How do you do it? Easy. In explorer view, just go to your </a:t>
            </a:r>
            <a:r>
              <a:rPr lang="en-US" b="1" dirty="0" smtClean="0"/>
              <a:t>Libraries, </a:t>
            </a:r>
            <a:r>
              <a:rPr lang="en-US" dirty="0" smtClean="0"/>
              <a:t>right-click, then click on </a:t>
            </a:r>
            <a:r>
              <a:rPr lang="en-US" b="1" dirty="0" smtClean="0"/>
              <a:t>New -Library</a:t>
            </a:r>
            <a:r>
              <a:rPr lang="en-US" dirty="0" smtClean="0"/>
              <a:t>.</a:t>
            </a:r>
            <a:endParaRPr lang="en-US" dirty="0"/>
          </a:p>
        </p:txBody>
      </p:sp>
      <p:pic>
        <p:nvPicPr>
          <p:cNvPr id="59394" name="Picture 2" descr="http://techgenix.com/content/wn/img/upl/image0021244921550812.jpg"/>
          <p:cNvPicPr>
            <a:picLocks noChangeAspect="1" noChangeArrowheads="1"/>
          </p:cNvPicPr>
          <p:nvPr/>
        </p:nvPicPr>
        <p:blipFill>
          <a:blip r:embed="rId2"/>
          <a:srcRect/>
          <a:stretch>
            <a:fillRect/>
          </a:stretch>
        </p:blipFill>
        <p:spPr bwMode="auto">
          <a:xfrm>
            <a:off x="685800" y="1295400"/>
            <a:ext cx="7391400" cy="5257800"/>
          </a:xfrm>
          <a:prstGeom prst="rect">
            <a:avLst/>
          </a:prstGeom>
          <a:noFill/>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38200" y="304800"/>
            <a:ext cx="7620000" cy="369332"/>
          </a:xfrm>
          <a:prstGeom prst="rect">
            <a:avLst/>
          </a:prstGeom>
        </p:spPr>
        <p:txBody>
          <a:bodyPr wrap="square">
            <a:spAutoFit/>
          </a:bodyPr>
          <a:lstStyle/>
          <a:p>
            <a:r>
              <a:rPr lang="en-US" dirty="0" smtClean="0"/>
              <a:t>In Windows 7 the Network and Sharing center has been simplified.</a:t>
            </a:r>
            <a:endParaRPr lang="en-US" dirty="0"/>
          </a:p>
        </p:txBody>
      </p:sp>
      <p:pic>
        <p:nvPicPr>
          <p:cNvPr id="60418" name="Picture 2" descr="http://techgenix.com/content/wn/img/upl/image0081244921550828.jpg"/>
          <p:cNvPicPr>
            <a:picLocks noChangeAspect="1" noChangeArrowheads="1"/>
          </p:cNvPicPr>
          <p:nvPr/>
        </p:nvPicPr>
        <p:blipFill>
          <a:blip r:embed="rId2"/>
          <a:srcRect/>
          <a:stretch>
            <a:fillRect/>
          </a:stretch>
        </p:blipFill>
        <p:spPr bwMode="auto">
          <a:xfrm>
            <a:off x="304800" y="990600"/>
            <a:ext cx="8382000" cy="5562600"/>
          </a:xfrm>
          <a:prstGeom prst="rect">
            <a:avLst/>
          </a:prstGeom>
          <a:noFill/>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905000" y="228600"/>
            <a:ext cx="4876800" cy="369332"/>
          </a:xfrm>
          <a:prstGeom prst="rect">
            <a:avLst/>
          </a:prstGeom>
        </p:spPr>
        <p:txBody>
          <a:bodyPr wrap="square">
            <a:spAutoFit/>
          </a:bodyPr>
          <a:lstStyle/>
          <a:p>
            <a:pPr fontAlgn="base"/>
            <a:r>
              <a:rPr lang="en-US" b="1" dirty="0" smtClean="0"/>
              <a:t>View Available Networks (VAN)</a:t>
            </a:r>
            <a:endParaRPr lang="en-US" b="1" dirty="0"/>
          </a:p>
        </p:txBody>
      </p:sp>
      <p:pic>
        <p:nvPicPr>
          <p:cNvPr id="61442" name="Picture 2" descr="http://techgenix.com/content/wn/img/upl/image0101244921787187.jpg"/>
          <p:cNvPicPr>
            <a:picLocks noChangeAspect="1" noChangeArrowheads="1"/>
          </p:cNvPicPr>
          <p:nvPr/>
        </p:nvPicPr>
        <p:blipFill>
          <a:blip r:embed="rId2"/>
          <a:srcRect/>
          <a:stretch>
            <a:fillRect/>
          </a:stretch>
        </p:blipFill>
        <p:spPr bwMode="auto">
          <a:xfrm>
            <a:off x="1905000" y="914400"/>
            <a:ext cx="4419600" cy="5257800"/>
          </a:xfrm>
          <a:prstGeom prst="rect">
            <a:avLst/>
          </a:prstGeom>
          <a:noFill/>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7200" y="1524000"/>
            <a:ext cx="8305800" cy="2062103"/>
          </a:xfrm>
          <a:prstGeom prst="rect">
            <a:avLst/>
          </a:prstGeom>
          <a:noFill/>
        </p:spPr>
        <p:txBody>
          <a:bodyPr wrap="square" rtlCol="0">
            <a:spAutoFit/>
          </a:bodyPr>
          <a:lstStyle/>
          <a:p>
            <a:pPr algn="ctr"/>
            <a:r>
              <a:rPr lang="en-US" sz="3200" b="1" dirty="0" smtClean="0">
                <a:solidFill>
                  <a:srgbClr val="FF0000"/>
                </a:solidFill>
              </a:rPr>
              <a:t>And So on ……..</a:t>
            </a:r>
          </a:p>
          <a:p>
            <a:pPr algn="ctr"/>
            <a:endParaRPr lang="en-US" sz="3200" b="1" dirty="0" smtClean="0">
              <a:solidFill>
                <a:srgbClr val="FF0000"/>
              </a:solidFill>
            </a:endParaRPr>
          </a:p>
          <a:p>
            <a:pPr algn="ctr"/>
            <a:endParaRPr lang="en-US" sz="3200" b="1" dirty="0" smtClean="0">
              <a:solidFill>
                <a:srgbClr val="FF0000"/>
              </a:solidFill>
            </a:endParaRPr>
          </a:p>
          <a:p>
            <a:pPr algn="ctr"/>
            <a:r>
              <a:rPr lang="en-US" sz="3200" b="1" dirty="0" smtClean="0">
                <a:solidFill>
                  <a:srgbClr val="FF0000"/>
                </a:solidFill>
              </a:rPr>
              <a:t>Its  More Features  Present in Windows 7</a:t>
            </a:r>
            <a:endParaRPr lang="en-US" sz="3200" b="1" dirty="0">
              <a:solidFill>
                <a:srgbClr val="FF0000"/>
              </a:solidFill>
            </a:endParaRP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200400" y="2819400"/>
            <a:ext cx="3581400" cy="1107996"/>
          </a:xfrm>
          <a:prstGeom prst="rect">
            <a:avLst/>
          </a:prstGeom>
          <a:noFill/>
        </p:spPr>
        <p:txBody>
          <a:bodyPr wrap="square" rtlCol="0">
            <a:spAutoFit/>
          </a:bodyPr>
          <a:lstStyle/>
          <a:p>
            <a:r>
              <a:rPr lang="en-US" sz="6600" b="1" dirty="0" err="1" smtClean="0">
                <a:solidFill>
                  <a:srgbClr val="0070C0"/>
                </a:solidFill>
              </a:rPr>
              <a:t>Thanku</a:t>
            </a:r>
            <a:endParaRPr lang="en-US" sz="6600" b="1" dirty="0">
              <a:solidFill>
                <a:srgbClr val="0070C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grpId="2"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0" fill="hold"/>
                                        <p:tgtEl>
                                          <p:spTgt spid="2"/>
                                        </p:tgtEl>
                                        <p:attrNameLst>
                                          <p:attrName>ppt_x</p:attrName>
                                        </p:attrNameLst>
                                      </p:cBhvr>
                                      <p:tavLst>
                                        <p:tav tm="0">
                                          <p:val>
                                            <p:strVal val="#ppt_x"/>
                                          </p:val>
                                        </p:tav>
                                        <p:tav tm="100000">
                                          <p:val>
                                            <p:strVal val="#ppt_x"/>
                                          </p:val>
                                        </p:tav>
                                      </p:tavLst>
                                    </p:anim>
                                    <p:anim calcmode="lin" valueType="num">
                                      <p:cBhvr additive="base">
                                        <p:cTn id="8" dur="50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2"/>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057400" y="762000"/>
            <a:ext cx="4267200" cy="954107"/>
          </a:xfrm>
          <a:prstGeom prst="rect">
            <a:avLst/>
          </a:prstGeom>
          <a:noFill/>
        </p:spPr>
        <p:txBody>
          <a:bodyPr wrap="square" rtlCol="0">
            <a:spAutoFit/>
          </a:bodyPr>
          <a:lstStyle/>
          <a:p>
            <a:pPr algn="ctr"/>
            <a:r>
              <a:rPr lang="en-US" sz="2800" b="1" dirty="0" smtClean="0">
                <a:solidFill>
                  <a:srgbClr val="00B050"/>
                </a:solidFill>
              </a:rPr>
              <a:t>Tutorials Questions </a:t>
            </a:r>
          </a:p>
          <a:p>
            <a:endParaRPr lang="en-US" sz="2800" b="1" dirty="0">
              <a:solidFill>
                <a:srgbClr val="00B050"/>
              </a:solidFill>
            </a:endParaRPr>
          </a:p>
        </p:txBody>
      </p:sp>
      <p:sp>
        <p:nvSpPr>
          <p:cNvPr id="3" name="TextBox 2"/>
          <p:cNvSpPr txBox="1"/>
          <p:nvPr/>
        </p:nvSpPr>
        <p:spPr>
          <a:xfrm>
            <a:off x="609600" y="1905000"/>
            <a:ext cx="7696200" cy="1697068"/>
          </a:xfrm>
          <a:prstGeom prst="rect">
            <a:avLst/>
          </a:prstGeom>
          <a:noFill/>
        </p:spPr>
        <p:txBody>
          <a:bodyPr wrap="square" rtlCol="0">
            <a:spAutoFit/>
          </a:bodyPr>
          <a:lstStyle/>
          <a:p>
            <a:pPr>
              <a:lnSpc>
                <a:spcPct val="150000"/>
              </a:lnSpc>
            </a:pPr>
            <a:r>
              <a:rPr lang="en-US" sz="2400" b="1" dirty="0" smtClean="0"/>
              <a:t>Q.1 . Explain Installation Steps For Windows 7 ?</a:t>
            </a:r>
          </a:p>
          <a:p>
            <a:pPr>
              <a:lnSpc>
                <a:spcPct val="150000"/>
              </a:lnSpc>
            </a:pPr>
            <a:r>
              <a:rPr lang="en-US" sz="2400" b="1" dirty="0" smtClean="0"/>
              <a:t>Q.2.  Explain Taskbar Details ?</a:t>
            </a:r>
          </a:p>
          <a:p>
            <a:pPr>
              <a:lnSpc>
                <a:spcPct val="150000"/>
              </a:lnSpc>
            </a:pPr>
            <a:r>
              <a:rPr lang="en-US" sz="2400" b="1" dirty="0" smtClean="0"/>
              <a:t>Q.3.  Write Down Steps for Changing Date and Time.</a:t>
            </a:r>
            <a:endParaRPr lang="en-US" sz="2400" b="1" dirty="0"/>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smtClean="0"/>
              <a:t>https://player.slideplayer.com/24/7353057/#</a:t>
            </a:r>
            <a:endParaRPr lang="en-US"/>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Tutorial Point</a:t>
            </a:r>
            <a:endParaRPr lang="en-US" dirty="0"/>
          </a:p>
        </p:txBody>
      </p:sp>
      <p:sp>
        <p:nvSpPr>
          <p:cNvPr id="3" name="Content Placeholder 2"/>
          <p:cNvSpPr>
            <a:spLocks noGrp="1"/>
          </p:cNvSpPr>
          <p:nvPr>
            <p:ph idx="1"/>
          </p:nvPr>
        </p:nvSpPr>
        <p:spPr/>
        <p:txBody>
          <a:bodyPr/>
          <a:lstStyle/>
          <a:p>
            <a:r>
              <a:rPr lang="en-US" dirty="0" smtClean="0">
                <a:hlinkClick r:id="rId2" action="ppaction://hlinkfile"/>
              </a:rPr>
              <a:t>https://www.free-computer-tutorials.net/windows-7-desktop.html</a:t>
            </a:r>
            <a:endParaRPr lang="en-US"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33400" y="990600"/>
            <a:ext cx="7543800" cy="3416320"/>
          </a:xfrm>
          <a:prstGeom prst="rect">
            <a:avLst/>
          </a:prstGeom>
        </p:spPr>
        <p:txBody>
          <a:bodyPr wrap="square">
            <a:spAutoFit/>
          </a:bodyPr>
          <a:lstStyle/>
          <a:p>
            <a:pPr>
              <a:lnSpc>
                <a:spcPct val="150000"/>
              </a:lnSpc>
              <a:buFont typeface="Arial" pitchFamily="34" charset="0"/>
              <a:buChar char="•"/>
            </a:pPr>
            <a:r>
              <a:rPr lang="en-US" sz="2400" dirty="0" smtClean="0"/>
              <a:t>  Memory Management</a:t>
            </a:r>
          </a:p>
          <a:p>
            <a:pPr>
              <a:lnSpc>
                <a:spcPct val="150000"/>
              </a:lnSpc>
              <a:buFont typeface="Arial" pitchFamily="34" charset="0"/>
              <a:buChar char="•"/>
            </a:pPr>
            <a:r>
              <a:rPr lang="en-US" sz="2400" dirty="0" smtClean="0"/>
              <a:t>  Processor Management</a:t>
            </a:r>
          </a:p>
          <a:p>
            <a:pPr>
              <a:lnSpc>
                <a:spcPct val="150000"/>
              </a:lnSpc>
              <a:buFont typeface="Arial" pitchFamily="34" charset="0"/>
              <a:buChar char="•"/>
            </a:pPr>
            <a:r>
              <a:rPr lang="en-US" sz="2400" dirty="0" smtClean="0"/>
              <a:t>   Device Management</a:t>
            </a:r>
          </a:p>
          <a:p>
            <a:pPr>
              <a:lnSpc>
                <a:spcPct val="150000"/>
              </a:lnSpc>
              <a:buFont typeface="Arial" pitchFamily="34" charset="0"/>
              <a:buChar char="•"/>
            </a:pPr>
            <a:r>
              <a:rPr lang="en-US" sz="2400" dirty="0" smtClean="0"/>
              <a:t>   File Management</a:t>
            </a:r>
          </a:p>
          <a:p>
            <a:pPr>
              <a:lnSpc>
                <a:spcPct val="150000"/>
              </a:lnSpc>
              <a:buFont typeface="Arial" pitchFamily="34" charset="0"/>
              <a:buChar char="•"/>
            </a:pPr>
            <a:r>
              <a:rPr lang="en-US" sz="2400" dirty="0" smtClean="0"/>
              <a:t>   Security</a:t>
            </a:r>
          </a:p>
          <a:p>
            <a:pPr>
              <a:lnSpc>
                <a:spcPct val="150000"/>
              </a:lnSpc>
              <a:buFont typeface="Arial" pitchFamily="34" charset="0"/>
              <a:buChar char="•"/>
            </a:pPr>
            <a:r>
              <a:rPr lang="en-US" sz="2400" dirty="0" smtClean="0"/>
              <a:t>   Control over system performance</a:t>
            </a:r>
          </a:p>
        </p:txBody>
      </p:sp>
      <p:sp>
        <p:nvSpPr>
          <p:cNvPr id="3" name="Rectangle 2"/>
          <p:cNvSpPr/>
          <p:nvPr/>
        </p:nvSpPr>
        <p:spPr>
          <a:xfrm>
            <a:off x="2362200" y="228600"/>
            <a:ext cx="5186997" cy="523220"/>
          </a:xfrm>
          <a:prstGeom prst="rect">
            <a:avLst/>
          </a:prstGeom>
        </p:spPr>
        <p:txBody>
          <a:bodyPr wrap="none">
            <a:spAutoFit/>
          </a:bodyPr>
          <a:lstStyle/>
          <a:p>
            <a:pPr algn="ctr"/>
            <a:r>
              <a:rPr lang="en-US" sz="2800" b="1" dirty="0" smtClean="0"/>
              <a:t>functions of an operating System.</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1"/>
          <p:cNvSpPr>
            <a:spLocks noChangeArrowheads="1"/>
          </p:cNvSpPr>
          <p:nvPr/>
        </p:nvSpPr>
        <p:spPr bwMode="auto">
          <a:xfrm>
            <a:off x="304800" y="1295400"/>
            <a:ext cx="8091510" cy="6117829"/>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defTabSz="914400" rtl="0" eaLnBrk="1" fontAlgn="base" latinLnBrk="0" hangingPunct="1">
              <a:lnSpc>
                <a:spcPct val="150000"/>
              </a:lnSpc>
              <a:spcBef>
                <a:spcPct val="0"/>
              </a:spcBef>
              <a:spcAft>
                <a:spcPct val="0"/>
              </a:spcAft>
              <a:buClrTx/>
              <a:buSzTx/>
              <a:buFont typeface="Arial" pitchFamily="34" charset="0"/>
              <a:buChar char="•"/>
              <a:tabLst/>
            </a:pPr>
            <a:r>
              <a:rPr kumimoji="0" lang="en-US" sz="2400" b="1" i="0" u="none" strike="noStrike" cap="none" normalizeH="0" baseline="0" dirty="0" smtClean="0">
                <a:ln>
                  <a:noFill/>
                </a:ln>
                <a:solidFill>
                  <a:srgbClr val="000000"/>
                </a:solidFill>
                <a:effectLst/>
                <a:latin typeface="Times New Roman" pitchFamily="18" charset="0"/>
                <a:cs typeface="Times New Roman" pitchFamily="18" charset="0"/>
              </a:rPr>
              <a:t>Allocating memory is easy and cheap</a:t>
            </a:r>
          </a:p>
          <a:p>
            <a:pPr marL="0" marR="0" lvl="0" indent="0" algn="l" defTabSz="914400" rtl="0" eaLnBrk="0" fontAlgn="base" latinLnBrk="0" hangingPunct="0">
              <a:lnSpc>
                <a:spcPct val="150000"/>
              </a:lnSpc>
              <a:spcBef>
                <a:spcPct val="0"/>
              </a:spcBef>
              <a:spcAft>
                <a:spcPct val="0"/>
              </a:spcAft>
              <a:buClrTx/>
              <a:buSzTx/>
              <a:buFontTx/>
              <a:buChar char="•"/>
              <a:tabLst/>
            </a:pPr>
            <a:r>
              <a:rPr kumimoji="0" lang="en-US" sz="2400" b="1" i="0" u="none" strike="noStrike" cap="none" normalizeH="0" baseline="0" dirty="0" smtClean="0">
                <a:ln>
                  <a:noFill/>
                </a:ln>
                <a:solidFill>
                  <a:srgbClr val="000000"/>
                </a:solidFill>
                <a:effectLst/>
                <a:latin typeface="Times New Roman" pitchFamily="18" charset="0"/>
                <a:cs typeface="Times New Roman" pitchFamily="18" charset="0"/>
              </a:rPr>
              <a:t>Any free page is ok, OS can take first one out of list it keeps</a:t>
            </a:r>
          </a:p>
          <a:p>
            <a:pPr marL="0" marR="0" lvl="0" indent="0" algn="l" defTabSz="914400" rtl="0" eaLnBrk="0" fontAlgn="base" latinLnBrk="0" hangingPunct="0">
              <a:lnSpc>
                <a:spcPct val="150000"/>
              </a:lnSpc>
              <a:spcBef>
                <a:spcPct val="0"/>
              </a:spcBef>
              <a:spcAft>
                <a:spcPct val="0"/>
              </a:spcAft>
              <a:buClrTx/>
              <a:buSzTx/>
              <a:buFontTx/>
              <a:buChar char="•"/>
              <a:tabLst/>
            </a:pPr>
            <a:r>
              <a:rPr kumimoji="0" lang="en-US" sz="2400" b="1" i="0" u="none" strike="noStrike" cap="none" normalizeH="0" baseline="0" dirty="0" smtClean="0">
                <a:ln>
                  <a:noFill/>
                </a:ln>
                <a:solidFill>
                  <a:srgbClr val="000000"/>
                </a:solidFill>
                <a:effectLst/>
                <a:latin typeface="Times New Roman" pitchFamily="18" charset="0"/>
                <a:cs typeface="Times New Roman" pitchFamily="18" charset="0"/>
              </a:rPr>
              <a:t>Eliminates external fragmentation</a:t>
            </a:r>
          </a:p>
          <a:p>
            <a:pPr marL="0" marR="0" lvl="0" indent="0" algn="l" defTabSz="914400" rtl="0" eaLnBrk="0" fontAlgn="base" latinLnBrk="0" hangingPunct="0">
              <a:lnSpc>
                <a:spcPct val="150000"/>
              </a:lnSpc>
              <a:spcBef>
                <a:spcPct val="0"/>
              </a:spcBef>
              <a:spcAft>
                <a:spcPct val="0"/>
              </a:spcAft>
              <a:buClrTx/>
              <a:buSzTx/>
              <a:buFontTx/>
              <a:buChar char="•"/>
              <a:tabLst/>
            </a:pPr>
            <a:r>
              <a:rPr kumimoji="0" lang="en-US" sz="2400" b="1" i="0" u="none" strike="noStrike" cap="none" normalizeH="0" baseline="0" dirty="0" smtClean="0">
                <a:ln>
                  <a:noFill/>
                </a:ln>
                <a:solidFill>
                  <a:srgbClr val="000000"/>
                </a:solidFill>
                <a:effectLst/>
                <a:latin typeface="Times New Roman" pitchFamily="18" charset="0"/>
                <a:cs typeface="Times New Roman" pitchFamily="18" charset="0"/>
              </a:rPr>
              <a:t>Data (page frames) can be scattered all over PM</a:t>
            </a:r>
          </a:p>
          <a:p>
            <a:pPr marL="0" marR="0" lvl="0" indent="0" algn="l" defTabSz="914400" rtl="0" eaLnBrk="0" fontAlgn="base" latinLnBrk="0" hangingPunct="0">
              <a:lnSpc>
                <a:spcPct val="150000"/>
              </a:lnSpc>
              <a:spcBef>
                <a:spcPct val="0"/>
              </a:spcBef>
              <a:spcAft>
                <a:spcPct val="0"/>
              </a:spcAft>
              <a:buClrTx/>
              <a:buSzTx/>
              <a:buFontTx/>
              <a:buChar char="•"/>
              <a:tabLst/>
            </a:pPr>
            <a:r>
              <a:rPr kumimoji="0" lang="en-US" sz="2400" b="1" i="0" u="none" strike="noStrike" cap="none" normalizeH="0" baseline="0" dirty="0" smtClean="0">
                <a:ln>
                  <a:noFill/>
                </a:ln>
                <a:solidFill>
                  <a:srgbClr val="000000"/>
                </a:solidFill>
                <a:effectLst/>
                <a:latin typeface="Times New Roman" pitchFamily="18" charset="0"/>
                <a:cs typeface="Times New Roman" pitchFamily="18" charset="0"/>
              </a:rPr>
              <a:t>Pages are mapped appropriately anyway</a:t>
            </a:r>
          </a:p>
          <a:p>
            <a:pPr marL="0" marR="0" lvl="0" indent="0" algn="l" defTabSz="914400" rtl="0" eaLnBrk="0" fontAlgn="base" latinLnBrk="0" hangingPunct="0">
              <a:lnSpc>
                <a:spcPct val="150000"/>
              </a:lnSpc>
              <a:spcBef>
                <a:spcPct val="0"/>
              </a:spcBef>
              <a:spcAft>
                <a:spcPct val="0"/>
              </a:spcAft>
              <a:buClrTx/>
              <a:buSzTx/>
              <a:buFontTx/>
              <a:buChar char="•"/>
              <a:tabLst/>
            </a:pPr>
            <a:r>
              <a:rPr kumimoji="0" lang="en-US" sz="2400" b="1" i="0" u="none" strike="noStrike" cap="none" normalizeH="0" baseline="0" dirty="0" smtClean="0">
                <a:ln>
                  <a:noFill/>
                </a:ln>
                <a:solidFill>
                  <a:srgbClr val="000000"/>
                </a:solidFill>
                <a:effectLst/>
                <a:latin typeface="Times New Roman" pitchFamily="18" charset="0"/>
                <a:cs typeface="Times New Roman" pitchFamily="18" charset="0"/>
              </a:rPr>
              <a:t>Allows demand paging and </a:t>
            </a:r>
            <a:r>
              <a:rPr kumimoji="0" lang="en-US" sz="2400" b="1" i="0" u="none" strike="noStrike" cap="none" normalizeH="0" baseline="0" dirty="0" err="1" smtClean="0">
                <a:ln>
                  <a:noFill/>
                </a:ln>
                <a:solidFill>
                  <a:srgbClr val="000000"/>
                </a:solidFill>
                <a:effectLst/>
                <a:latin typeface="Times New Roman" pitchFamily="18" charset="0"/>
                <a:cs typeface="Times New Roman" pitchFamily="18" charset="0"/>
              </a:rPr>
              <a:t>prepaging</a:t>
            </a:r>
            <a:endParaRPr kumimoji="0" lang="en-US" sz="2400" b="1" i="0" u="none" strike="noStrike" cap="none" normalizeH="0" baseline="0" dirty="0" smtClean="0">
              <a:ln>
                <a:noFill/>
              </a:ln>
              <a:solidFill>
                <a:srgbClr val="000000"/>
              </a:solidFill>
              <a:effectLst/>
              <a:latin typeface="Times New Roman" pitchFamily="18" charset="0"/>
              <a:cs typeface="Times New Roman" pitchFamily="18" charset="0"/>
            </a:endParaRPr>
          </a:p>
          <a:p>
            <a:pPr marL="0" marR="0" lvl="0" indent="0" algn="l" defTabSz="914400" rtl="0" eaLnBrk="0" fontAlgn="base" latinLnBrk="0" hangingPunct="0">
              <a:lnSpc>
                <a:spcPct val="150000"/>
              </a:lnSpc>
              <a:spcBef>
                <a:spcPct val="0"/>
              </a:spcBef>
              <a:spcAft>
                <a:spcPct val="0"/>
              </a:spcAft>
              <a:buClrTx/>
              <a:buSzTx/>
              <a:buFontTx/>
              <a:buChar char="•"/>
              <a:tabLst/>
            </a:pPr>
            <a:r>
              <a:rPr kumimoji="0" lang="en-US" sz="2400" b="1" i="0" u="none" strike="noStrike" cap="none" normalizeH="0" baseline="0" dirty="0" smtClean="0">
                <a:ln>
                  <a:noFill/>
                </a:ln>
                <a:solidFill>
                  <a:srgbClr val="000000"/>
                </a:solidFill>
                <a:effectLst/>
                <a:latin typeface="Times New Roman" pitchFamily="18" charset="0"/>
                <a:cs typeface="Times New Roman" pitchFamily="18" charset="0"/>
              </a:rPr>
              <a:t>More efficient swapping</a:t>
            </a:r>
          </a:p>
          <a:p>
            <a:pPr marL="0" marR="0" lvl="0" indent="0" algn="l" defTabSz="914400" rtl="0" eaLnBrk="0" fontAlgn="base" latinLnBrk="0" hangingPunct="0">
              <a:lnSpc>
                <a:spcPct val="150000"/>
              </a:lnSpc>
              <a:spcBef>
                <a:spcPct val="0"/>
              </a:spcBef>
              <a:spcAft>
                <a:spcPct val="0"/>
              </a:spcAft>
              <a:buClrTx/>
              <a:buSzTx/>
              <a:buFontTx/>
              <a:buChar char="•"/>
              <a:tabLst/>
            </a:pPr>
            <a:r>
              <a:rPr kumimoji="0" lang="en-US" sz="2400" b="1" i="0" u="none" strike="noStrike" cap="none" normalizeH="0" baseline="0" dirty="0" smtClean="0">
                <a:ln>
                  <a:noFill/>
                </a:ln>
                <a:solidFill>
                  <a:srgbClr val="000000"/>
                </a:solidFill>
                <a:effectLst/>
                <a:latin typeface="Times New Roman" pitchFamily="18" charset="0"/>
                <a:cs typeface="Times New Roman" pitchFamily="18" charset="0"/>
              </a:rPr>
              <a:t>No need for considerations about fragmentation</a:t>
            </a:r>
          </a:p>
          <a:p>
            <a:pPr marL="0" marR="0" lvl="0" indent="0" algn="l" defTabSz="914400" rtl="0" eaLnBrk="0" fontAlgn="base" latinLnBrk="0" hangingPunct="0">
              <a:lnSpc>
                <a:spcPct val="150000"/>
              </a:lnSpc>
              <a:spcBef>
                <a:spcPct val="0"/>
              </a:spcBef>
              <a:spcAft>
                <a:spcPct val="0"/>
              </a:spcAft>
              <a:buClrTx/>
              <a:buSzTx/>
              <a:buFontTx/>
              <a:buChar char="•"/>
              <a:tabLst/>
            </a:pPr>
            <a:r>
              <a:rPr kumimoji="0" lang="en-US" sz="2400" b="1" i="0" u="none" strike="noStrike" cap="none" normalizeH="0" baseline="0" dirty="0" smtClean="0">
                <a:ln>
                  <a:noFill/>
                </a:ln>
                <a:solidFill>
                  <a:srgbClr val="000000"/>
                </a:solidFill>
                <a:effectLst/>
                <a:latin typeface="Times New Roman" pitchFamily="18" charset="0"/>
                <a:cs typeface="Times New Roman" pitchFamily="18" charset="0"/>
              </a:rPr>
              <a:t>Just swap out page least likely to be used</a:t>
            </a:r>
          </a:p>
          <a:p>
            <a:pPr marL="0" marR="0" lvl="0" indent="0" algn="l" defTabSz="914400" rtl="0" eaLnBrk="0" fontAlgn="base" latinLnBrk="0" hangingPunct="0">
              <a:lnSpc>
                <a:spcPct val="15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Arial" pitchFamily="34" charset="0"/>
                <a:cs typeface="Arial" pitchFamily="34" charset="0"/>
              </a:rPr>
              <a:t/>
            </a:r>
            <a:br>
              <a:rPr kumimoji="0" lang="en-US" sz="2400" b="0" i="0" u="none" strike="noStrike" cap="none" normalizeH="0" baseline="0" dirty="0" smtClean="0">
                <a:ln>
                  <a:noFill/>
                </a:ln>
                <a:solidFill>
                  <a:schemeClr val="tx1"/>
                </a:solidFill>
                <a:effectLst/>
                <a:latin typeface="Arial" pitchFamily="34" charset="0"/>
                <a:cs typeface="Arial" pitchFamily="34" charset="0"/>
              </a:rPr>
            </a:br>
            <a:endParaRPr kumimoji="0" lang="en-US" sz="2400" b="0" i="0" u="none" strike="noStrike" cap="none" normalizeH="0" baseline="0" dirty="0" smtClean="0">
              <a:ln>
                <a:noFill/>
              </a:ln>
              <a:solidFill>
                <a:schemeClr val="tx1"/>
              </a:solidFill>
              <a:effectLst/>
              <a:latin typeface="Arial" pitchFamily="34" charset="0"/>
              <a:cs typeface="Arial" pitchFamily="34" charset="0"/>
            </a:endParaRPr>
          </a:p>
        </p:txBody>
      </p:sp>
      <p:sp>
        <p:nvSpPr>
          <p:cNvPr id="3" name="Rectangle 2"/>
          <p:cNvSpPr/>
          <p:nvPr/>
        </p:nvSpPr>
        <p:spPr>
          <a:xfrm>
            <a:off x="3657600" y="228600"/>
            <a:ext cx="2191626" cy="661207"/>
          </a:xfrm>
          <a:prstGeom prst="rect">
            <a:avLst/>
          </a:prstGeom>
        </p:spPr>
        <p:txBody>
          <a:bodyPr wrap="none">
            <a:spAutoFit/>
          </a:bodyPr>
          <a:lstStyle/>
          <a:p>
            <a:pPr lvl="0" algn="ctr" fontAlgn="base">
              <a:lnSpc>
                <a:spcPct val="150000"/>
              </a:lnSpc>
              <a:spcBef>
                <a:spcPct val="0"/>
              </a:spcBef>
              <a:spcAft>
                <a:spcPct val="0"/>
              </a:spcAft>
            </a:pPr>
            <a:r>
              <a:rPr lang="en-US" sz="2800" b="1" dirty="0" smtClean="0">
                <a:solidFill>
                  <a:srgbClr val="000000"/>
                </a:solidFill>
                <a:latin typeface="Times New Roman" pitchFamily="18" charset="0"/>
                <a:cs typeface="Times New Roman" pitchFamily="18" charset="0"/>
              </a:rPr>
              <a:t>Advantages :</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Disadvantages :</a:t>
            </a:r>
            <a:endParaRPr lang="en-US" dirty="0"/>
          </a:p>
        </p:txBody>
      </p:sp>
      <p:sp>
        <p:nvSpPr>
          <p:cNvPr id="3" name="Content Placeholder 2"/>
          <p:cNvSpPr>
            <a:spLocks noGrp="1"/>
          </p:cNvSpPr>
          <p:nvPr>
            <p:ph idx="1"/>
          </p:nvPr>
        </p:nvSpPr>
        <p:spPr/>
        <p:txBody>
          <a:bodyPr>
            <a:normAutofit fontScale="85000" lnSpcReduction="20000"/>
          </a:bodyPr>
          <a:lstStyle/>
          <a:p>
            <a:pPr>
              <a:buNone/>
            </a:pPr>
            <a:endParaRPr lang="en-US" b="1" dirty="0" smtClean="0"/>
          </a:p>
          <a:p>
            <a:r>
              <a:rPr lang="en-US" b="1" dirty="0" smtClean="0"/>
              <a:t>Longer memory access times (page table lookup)</a:t>
            </a:r>
          </a:p>
          <a:p>
            <a:r>
              <a:rPr lang="en-US" b="1" dirty="0" smtClean="0"/>
              <a:t>Can be improved using </a:t>
            </a:r>
            <a:r>
              <a:rPr lang="en-US" b="1" dirty="0" err="1" smtClean="0"/>
              <a:t>TLBGuarded</a:t>
            </a:r>
            <a:r>
              <a:rPr lang="en-US" b="1" dirty="0" smtClean="0"/>
              <a:t> page tables</a:t>
            </a:r>
          </a:p>
          <a:p>
            <a:r>
              <a:rPr lang="en-US" b="1" dirty="0" smtClean="0"/>
              <a:t>Inverted page tables</a:t>
            </a:r>
          </a:p>
          <a:p>
            <a:r>
              <a:rPr lang="en-US" b="1" dirty="0" smtClean="0"/>
              <a:t>Memory requirements (one entry per VM page)</a:t>
            </a:r>
          </a:p>
          <a:p>
            <a:r>
              <a:rPr lang="en-US" b="1" dirty="0" smtClean="0"/>
              <a:t>Improve using Multilevel </a:t>
            </a:r>
          </a:p>
          <a:p>
            <a:r>
              <a:rPr lang="en-US" b="1" dirty="0" smtClean="0"/>
              <a:t>page tables and variable page sizes (super-pages)</a:t>
            </a:r>
          </a:p>
          <a:p>
            <a:r>
              <a:rPr lang="en-US" b="1" dirty="0" smtClean="0"/>
              <a:t>Guarded page tables</a:t>
            </a:r>
          </a:p>
          <a:p>
            <a:r>
              <a:rPr lang="en-US" b="1" dirty="0" smtClean="0"/>
              <a:t>Page Table Length Register (PTLR) to limit virtual memory size</a:t>
            </a:r>
          </a:p>
          <a:p>
            <a:r>
              <a:rPr lang="en-US" b="1" dirty="0" smtClean="0"/>
              <a:t>Internal fragmentation</a:t>
            </a:r>
          </a:p>
          <a:p>
            <a:endParaRPr lang="en-US"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14400" y="2590800"/>
            <a:ext cx="8229600" cy="4525963"/>
          </a:xfrm>
        </p:spPr>
        <p:txBody>
          <a:bodyPr>
            <a:normAutofit/>
          </a:bodyPr>
          <a:lstStyle/>
          <a:p>
            <a:pPr>
              <a:buNone/>
            </a:pPr>
            <a:r>
              <a:rPr lang="en-US" sz="4400" b="1" dirty="0" smtClean="0">
                <a:solidFill>
                  <a:srgbClr val="FFC000"/>
                </a:solidFill>
              </a:rPr>
              <a:t>TYPES OF OPERATING SYSTEM</a:t>
            </a:r>
            <a:endParaRPr lang="en-US" sz="4400" b="1" dirty="0">
              <a:solidFill>
                <a:srgbClr val="FFC000"/>
              </a:solidFill>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solidFill>
                  <a:srgbClr val="C00000"/>
                </a:solidFill>
              </a:rPr>
              <a:t>BATCH OPERATING SYSTEM</a:t>
            </a:r>
            <a:endParaRPr lang="en-US" dirty="0">
              <a:solidFill>
                <a:srgbClr val="C00000"/>
              </a:solidFill>
            </a:endParaRPr>
          </a:p>
        </p:txBody>
      </p:sp>
      <p:pic>
        <p:nvPicPr>
          <p:cNvPr id="4099" name="Picture 3" descr="C:\Users\admin119\AppData\Local\Temp\Rar$DI94.082\Screenshot_20190106-194936.png"/>
          <p:cNvPicPr>
            <a:picLocks noGrp="1" noChangeAspect="1" noChangeArrowheads="1"/>
          </p:cNvPicPr>
          <p:nvPr>
            <p:ph idx="1"/>
          </p:nvPr>
        </p:nvPicPr>
        <p:blipFill>
          <a:blip r:embed="rId2"/>
          <a:srcRect t="11785" r="3402" b="34339"/>
          <a:stretch>
            <a:fillRect/>
          </a:stretch>
        </p:blipFill>
        <p:spPr bwMode="auto">
          <a:xfrm>
            <a:off x="609600" y="1219200"/>
            <a:ext cx="8001000" cy="2438400"/>
          </a:xfrm>
          <a:prstGeom prst="rect">
            <a:avLst/>
          </a:prstGeom>
          <a:noFill/>
        </p:spPr>
      </p:pic>
      <p:sp>
        <p:nvSpPr>
          <p:cNvPr id="7" name="Rectangle 6"/>
          <p:cNvSpPr/>
          <p:nvPr/>
        </p:nvSpPr>
        <p:spPr>
          <a:xfrm>
            <a:off x="762000" y="3733800"/>
            <a:ext cx="7772400" cy="2400657"/>
          </a:xfrm>
          <a:prstGeom prst="rect">
            <a:avLst/>
          </a:prstGeom>
        </p:spPr>
        <p:txBody>
          <a:bodyPr wrap="square">
            <a:spAutoFit/>
          </a:bodyPr>
          <a:lstStyle/>
          <a:p>
            <a:pPr>
              <a:lnSpc>
                <a:spcPct val="150000"/>
              </a:lnSpc>
            </a:pPr>
            <a:r>
              <a:rPr lang="en-US" sz="2000" dirty="0"/>
              <a:t>The </a:t>
            </a:r>
            <a:r>
              <a:rPr lang="en-US" sz="2000" u="sng" dirty="0"/>
              <a:t>problems</a:t>
            </a:r>
            <a:r>
              <a:rPr lang="en-US" sz="2000" dirty="0"/>
              <a:t> with Batch Systems are as follows −</a:t>
            </a:r>
          </a:p>
          <a:p>
            <a:pPr>
              <a:lnSpc>
                <a:spcPct val="150000"/>
              </a:lnSpc>
              <a:buFont typeface="Arial" pitchFamily="34" charset="0"/>
              <a:buChar char="•"/>
            </a:pPr>
            <a:r>
              <a:rPr lang="en-US" sz="2000" dirty="0"/>
              <a:t>Lack of interaction between the user and the job.</a:t>
            </a:r>
          </a:p>
          <a:p>
            <a:pPr>
              <a:lnSpc>
                <a:spcPct val="150000"/>
              </a:lnSpc>
              <a:buFont typeface="Arial" pitchFamily="34" charset="0"/>
              <a:buChar char="•"/>
            </a:pPr>
            <a:r>
              <a:rPr lang="en-US" sz="2000" dirty="0"/>
              <a:t>CPU is often idle, because the speed of the mechanical I/O devices is slower than the CPU.</a:t>
            </a:r>
          </a:p>
          <a:p>
            <a:pPr>
              <a:lnSpc>
                <a:spcPct val="150000"/>
              </a:lnSpc>
              <a:buFont typeface="Arial" pitchFamily="34" charset="0"/>
              <a:buChar char="•"/>
            </a:pPr>
            <a:r>
              <a:rPr lang="en-US" sz="2000" dirty="0"/>
              <a:t>Difficult to provide the desired priority.</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391</TotalTime>
  <Words>586</Words>
  <Application>Microsoft Office PowerPoint</Application>
  <PresentationFormat>On-screen Show (4:3)</PresentationFormat>
  <Paragraphs>98</Paragraphs>
  <Slides>48</Slides>
  <Notes>0</Notes>
  <HiddenSlides>0</HiddenSlides>
  <MMClips>0</MMClips>
  <ScaleCrop>false</ScaleCrop>
  <HeadingPairs>
    <vt:vector size="4" baseType="variant">
      <vt:variant>
        <vt:lpstr>Theme</vt:lpstr>
      </vt:variant>
      <vt:variant>
        <vt:i4>1</vt:i4>
      </vt:variant>
      <vt:variant>
        <vt:lpstr>Slide Titles</vt:lpstr>
      </vt:variant>
      <vt:variant>
        <vt:i4>48</vt:i4>
      </vt:variant>
    </vt:vector>
  </HeadingPairs>
  <TitlesOfParts>
    <vt:vector size="49" baseType="lpstr">
      <vt:lpstr>Office Theme</vt:lpstr>
      <vt:lpstr>Slide 1</vt:lpstr>
      <vt:lpstr>Operating System</vt:lpstr>
      <vt:lpstr>Slide 3</vt:lpstr>
      <vt:lpstr>Slide 4</vt:lpstr>
      <vt:lpstr>Slide 5</vt:lpstr>
      <vt:lpstr>Slide 6</vt:lpstr>
      <vt:lpstr>Disadvantages :</vt:lpstr>
      <vt:lpstr>Slide 8</vt:lpstr>
      <vt:lpstr>BATCH OPERATING SYSTEM</vt:lpstr>
      <vt:lpstr>Slide 10</vt:lpstr>
      <vt:lpstr>Multiprogramming Operating System</vt:lpstr>
      <vt:lpstr>Slide 12</vt:lpstr>
      <vt:lpstr>Personal Computer (PC)</vt:lpstr>
      <vt:lpstr>Parallel operating systems</vt:lpstr>
      <vt:lpstr>Slide 15</vt:lpstr>
      <vt:lpstr>Slide 16</vt:lpstr>
      <vt:lpstr>Slide 17</vt:lpstr>
      <vt:lpstr>Slide 18</vt:lpstr>
      <vt:lpstr>Tomorrow will cont…</vt:lpstr>
      <vt:lpstr>Slide 20</vt:lpstr>
      <vt:lpstr>WINDOWS  7</vt:lpstr>
      <vt:lpstr>Slide 22</vt:lpstr>
      <vt:lpstr>Slide 23</vt:lpstr>
      <vt:lpstr>Installation Window 7</vt:lpstr>
      <vt:lpstr>Slide 25</vt:lpstr>
      <vt:lpstr>Start Window 7</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Tutorial Point</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Personal Computer (PC)</dc:title>
  <dc:creator>admin119</dc:creator>
  <cp:lastModifiedBy>admin119</cp:lastModifiedBy>
  <cp:revision>77</cp:revision>
  <dcterms:created xsi:type="dcterms:W3CDTF">2019-01-07T05:40:11Z</dcterms:created>
  <dcterms:modified xsi:type="dcterms:W3CDTF">2019-12-05T08:26:56Z</dcterms:modified>
</cp:coreProperties>
</file>