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5C6C-70B7-4DA5-862F-D32B75856E30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C1A6-C8F1-4998-84BC-6434E051B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5C6C-70B7-4DA5-862F-D32B75856E30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C1A6-C8F1-4998-84BC-6434E051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5C6C-70B7-4DA5-862F-D32B75856E30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C1A6-C8F1-4998-84BC-6434E051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5C6C-70B7-4DA5-862F-D32B75856E30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C1A6-C8F1-4998-84BC-6434E051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5C6C-70B7-4DA5-862F-D32B75856E30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3AC1A6-C8F1-4998-84BC-6434E051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5C6C-70B7-4DA5-862F-D32B75856E30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C1A6-C8F1-4998-84BC-6434E051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5C6C-70B7-4DA5-862F-D32B75856E30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C1A6-C8F1-4998-84BC-6434E051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5C6C-70B7-4DA5-862F-D32B75856E30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C1A6-C8F1-4998-84BC-6434E051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5C6C-70B7-4DA5-862F-D32B75856E30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C1A6-C8F1-4998-84BC-6434E051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5C6C-70B7-4DA5-862F-D32B75856E30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C1A6-C8F1-4998-84BC-6434E051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5C6C-70B7-4DA5-862F-D32B75856E30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C1A6-C8F1-4998-84BC-6434E051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165C6C-70B7-4DA5-862F-D32B75856E30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3AC1A6-C8F1-4998-84BC-6434E051B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B.A-II (Opt. English)</a:t>
            </a:r>
            <a:br>
              <a:rPr lang="en-US" sz="4000" dirty="0" smtClean="0"/>
            </a:br>
            <a:r>
              <a:rPr lang="en-US" sz="4000" dirty="0" smtClean="0"/>
              <a:t>P-VI- Literature in English-1750-1900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 Dr C D </a:t>
            </a:r>
            <a:r>
              <a:rPr lang="en-US" dirty="0" err="1" smtClean="0"/>
              <a:t>Kare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Dept. of English </a:t>
            </a:r>
          </a:p>
          <a:p>
            <a:r>
              <a:rPr lang="en-US" dirty="0" smtClean="0"/>
              <a:t>S.C.S. </a:t>
            </a:r>
            <a:r>
              <a:rPr lang="en-US" smtClean="0"/>
              <a:t>College,Omerga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6858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Syllabus</a:t>
            </a:r>
          </a:p>
          <a:p>
            <a:r>
              <a:rPr lang="en-US" sz="2400" dirty="0" smtClean="0"/>
              <a:t>Background Study</a:t>
            </a:r>
            <a:endParaRPr lang="en-US" sz="2400" dirty="0"/>
          </a:p>
          <a:p>
            <a:pPr marL="342900" indent="-342900">
              <a:buAutoNum type="arabicParenR"/>
            </a:pPr>
            <a:r>
              <a:rPr lang="en-US" sz="2400" dirty="0" smtClean="0"/>
              <a:t>The Ballad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The Romantic Literature</a:t>
            </a:r>
          </a:p>
          <a:p>
            <a:pPr marL="342900" indent="-342900"/>
            <a:endParaRPr lang="en-US" sz="2400" dirty="0"/>
          </a:p>
          <a:p>
            <a:pPr marL="342900" indent="-342900"/>
            <a:r>
              <a:rPr lang="en-US" sz="2400" dirty="0" smtClean="0"/>
              <a:t>B) Poetry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Rime of the Ancient Mariner by S.T. Coleridge</a:t>
            </a:r>
          </a:p>
          <a:p>
            <a:pPr marL="342900" indent="-342900"/>
            <a:endParaRPr lang="en-US" sz="2400" dirty="0"/>
          </a:p>
          <a:p>
            <a:pPr marL="342900" indent="-342900"/>
            <a:r>
              <a:rPr lang="en-US" sz="2400" dirty="0" smtClean="0"/>
              <a:t>C) Novel</a:t>
            </a:r>
          </a:p>
          <a:p>
            <a:pPr marL="342900" indent="-342900"/>
            <a:r>
              <a:rPr lang="en-US" sz="2400" dirty="0" smtClean="0"/>
              <a:t>Far From the Madding Crowd by Thomas Hardy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7098418" cy="634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Ballad</a:t>
            </a:r>
          </a:p>
          <a:p>
            <a:r>
              <a:rPr lang="en-US" sz="2400" dirty="0" smtClean="0"/>
              <a:t>Meaning: It a short story in verse.</a:t>
            </a:r>
          </a:p>
          <a:p>
            <a:endParaRPr lang="en-US" sz="2400" dirty="0"/>
          </a:p>
          <a:p>
            <a:r>
              <a:rPr lang="en-US" sz="2400" dirty="0" smtClean="0"/>
              <a:t>Origin: </a:t>
            </a:r>
          </a:p>
          <a:p>
            <a:endParaRPr lang="en-US" sz="2400" dirty="0" smtClean="0"/>
          </a:p>
          <a:p>
            <a:pPr marL="342900" indent="-342900">
              <a:buAutoNum type="arabicParenR"/>
            </a:pPr>
            <a:r>
              <a:rPr lang="en-US" sz="2400" dirty="0" smtClean="0"/>
              <a:t>The word ‘ballad’ is derived from the Latin</a:t>
            </a:r>
          </a:p>
          <a:p>
            <a:pPr marL="342900" indent="-342900"/>
            <a:r>
              <a:rPr lang="en-US" sz="2400" dirty="0" smtClean="0"/>
              <a:t> word “ </a:t>
            </a:r>
            <a:r>
              <a:rPr lang="en-US" sz="2400" dirty="0" err="1" smtClean="0"/>
              <a:t>ballare</a:t>
            </a:r>
            <a:r>
              <a:rPr lang="en-US" sz="2400" dirty="0" smtClean="0"/>
              <a:t>’ which means to   dance.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2) Like the Epic, the Ballad arises out of folk</a:t>
            </a:r>
          </a:p>
          <a:p>
            <a:pPr marL="342900" indent="-342900"/>
            <a:r>
              <a:rPr lang="en-US" sz="2400" dirty="0" smtClean="0"/>
              <a:t> literature.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3) It is one of the oldest forms in English literature.</a:t>
            </a:r>
          </a:p>
          <a:p>
            <a:pPr marL="342900" indent="-342900"/>
            <a:r>
              <a:rPr lang="en-US" sz="2400" dirty="0" smtClean="0"/>
              <a:t>  </a:t>
            </a:r>
          </a:p>
          <a:p>
            <a:pPr marL="342900" indent="-342900"/>
            <a:r>
              <a:rPr lang="en-US" sz="2400" dirty="0" smtClean="0"/>
              <a:t>4) Originally it was sung from village to village, to</a:t>
            </a:r>
          </a:p>
          <a:p>
            <a:pPr marL="342900" indent="-342900"/>
            <a:r>
              <a:rPr lang="en-US" sz="2400" dirty="0" smtClean="0"/>
              <a:t> the accompaniment of a harp by a strolling singer </a:t>
            </a:r>
          </a:p>
          <a:p>
            <a:pPr marL="342900" indent="-342900"/>
            <a:r>
              <a:rPr lang="en-US" sz="2400" dirty="0" smtClean="0"/>
              <a:t>or bands of singers.</a:t>
            </a:r>
          </a:p>
          <a:p>
            <a:pPr marL="342900" indent="-342900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143000"/>
            <a:ext cx="598112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Features of Ballad</a:t>
            </a:r>
            <a:r>
              <a:rPr lang="en-US" sz="3200" b="1" dirty="0" smtClean="0"/>
              <a:t>:</a:t>
            </a:r>
          </a:p>
          <a:p>
            <a:endParaRPr lang="en-US" b="1" dirty="0"/>
          </a:p>
          <a:p>
            <a:pPr marL="342900" indent="-342900">
              <a:buAutoNum type="arabicParenR"/>
            </a:pPr>
            <a:r>
              <a:rPr lang="en-US" sz="3600" dirty="0" smtClean="0"/>
              <a:t>  A Narrative Poem</a:t>
            </a:r>
          </a:p>
          <a:p>
            <a:pPr marL="342900" indent="-342900">
              <a:buAutoNum type="arabicParenR"/>
            </a:pPr>
            <a:r>
              <a:rPr lang="en-US" sz="3600" dirty="0" smtClean="0"/>
              <a:t> Oral Literature</a:t>
            </a:r>
          </a:p>
          <a:p>
            <a:pPr marL="342900" indent="-342900">
              <a:buAutoNum type="arabicParenR"/>
            </a:pPr>
            <a:r>
              <a:rPr lang="en-US" sz="3600" dirty="0" smtClean="0"/>
              <a:t>  Democratic Institution</a:t>
            </a:r>
          </a:p>
          <a:p>
            <a:pPr marL="342900" indent="-342900">
              <a:buAutoNum type="arabicParenR"/>
            </a:pPr>
            <a:r>
              <a:rPr lang="en-US" sz="3600" dirty="0" smtClean="0"/>
              <a:t>  Supernaturalism</a:t>
            </a:r>
          </a:p>
          <a:p>
            <a:pPr marL="342900" indent="-342900">
              <a:buAutoNum type="arabicParenR"/>
            </a:pPr>
            <a:r>
              <a:rPr lang="en-US" sz="3600" dirty="0" smtClean="0"/>
              <a:t>  Impersonal in treatment</a:t>
            </a:r>
          </a:p>
          <a:p>
            <a:pPr marL="342900" indent="-342900">
              <a:buAutoNum type="arabicParenR"/>
            </a:pPr>
            <a:r>
              <a:rPr lang="en-US" sz="3600" dirty="0"/>
              <a:t> </a:t>
            </a:r>
            <a:r>
              <a:rPr lang="en-US" sz="3600" dirty="0" smtClean="0"/>
              <a:t>  Abrupt Opening</a:t>
            </a:r>
          </a:p>
          <a:p>
            <a:pPr marL="342900" indent="-342900">
              <a:buAutoNum type="arabicParenR"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6248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Kinds of Ballad</a:t>
            </a:r>
          </a:p>
          <a:p>
            <a:pPr algn="ctr"/>
            <a:endParaRPr lang="en-US" dirty="0"/>
          </a:p>
          <a:p>
            <a:r>
              <a:rPr lang="en-US" dirty="0" smtClean="0"/>
              <a:t>Ballads are primarily of two types</a:t>
            </a:r>
          </a:p>
          <a:p>
            <a:pPr marL="342900" indent="-342900">
              <a:buAutoNum type="alphaUcParenR"/>
            </a:pPr>
            <a:r>
              <a:rPr lang="en-US" b="1" dirty="0" smtClean="0"/>
              <a:t>The Authentic Ballads-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Its authorship is not known but it has been in existence for ages.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It has grown up naturally among a primitive race</a:t>
            </a:r>
          </a:p>
          <a:p>
            <a:pPr marL="342900" indent="-342900"/>
            <a:r>
              <a:rPr lang="en-US" dirty="0"/>
              <a:t>e</a:t>
            </a:r>
            <a:r>
              <a:rPr lang="en-US" dirty="0" smtClean="0"/>
              <a:t>.g.- a) Chevy Chase, </a:t>
            </a:r>
          </a:p>
          <a:p>
            <a:pPr marL="342900" indent="-342900"/>
            <a:r>
              <a:rPr lang="en-US" dirty="0" smtClean="0"/>
              <a:t>b) The Wife of Usher’s Well and </a:t>
            </a:r>
          </a:p>
          <a:p>
            <a:pPr marL="342900" indent="-342900"/>
            <a:r>
              <a:rPr lang="en-US" dirty="0" smtClean="0"/>
              <a:t>c)  Sir Patrick </a:t>
            </a:r>
            <a:r>
              <a:rPr lang="en-US" dirty="0" err="1" smtClean="0"/>
              <a:t>Spens</a:t>
            </a:r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B) </a:t>
            </a:r>
            <a:r>
              <a:rPr lang="en-US" b="1" dirty="0" smtClean="0"/>
              <a:t>Literary Ballads:  </a:t>
            </a:r>
          </a:p>
          <a:p>
            <a:pPr marL="342900" indent="-342900"/>
            <a:r>
              <a:rPr lang="en-US" dirty="0" smtClean="0"/>
              <a:t>It is imitative, being a conscious attempt at the ballad manner. </a:t>
            </a:r>
          </a:p>
          <a:p>
            <a:pPr marL="342900" indent="-342900"/>
            <a:r>
              <a:rPr lang="en-US" dirty="0" smtClean="0"/>
              <a:t>a)Scott’s Eve of St. John</a:t>
            </a:r>
          </a:p>
          <a:p>
            <a:pPr marL="342900" indent="-342900"/>
            <a:r>
              <a:rPr lang="en-US" dirty="0" smtClean="0"/>
              <a:t>b) Coleridge’s  Rime of the Ancient Mariner</a:t>
            </a:r>
          </a:p>
          <a:p>
            <a:pPr marL="342900" indent="-342900"/>
            <a:r>
              <a:rPr lang="en-US" dirty="0" smtClean="0"/>
              <a:t>c) Keats’s La Belle Dame Sans Merci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057400"/>
            <a:ext cx="40318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Thank You</a:t>
            </a:r>
            <a:endParaRPr lang="en-US" sz="7200" dirty="0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</TotalTime>
  <Words>258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B.A-II (Opt. English) P-VI- Literature in English-1750-1900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B.A-II (Opt. English) P-VI- Literature in English-1750-1900</dc:title>
  <dc:creator>RAJE</dc:creator>
  <cp:lastModifiedBy>RAJE</cp:lastModifiedBy>
  <cp:revision>12</cp:revision>
  <dcterms:created xsi:type="dcterms:W3CDTF">2007-02-28T19:33:52Z</dcterms:created>
  <dcterms:modified xsi:type="dcterms:W3CDTF">2007-02-28T21:02:33Z</dcterms:modified>
</cp:coreProperties>
</file>