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63" r:id="rId3"/>
    <p:sldId id="264" r:id="rId4"/>
    <p:sldId id="274" r:id="rId5"/>
    <p:sldId id="275" r:id="rId6"/>
    <p:sldId id="279" r:id="rId7"/>
    <p:sldId id="262" r:id="rId8"/>
    <p:sldId id="267" r:id="rId9"/>
    <p:sldId id="266" r:id="rId10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72994" autoAdjust="0"/>
  </p:normalViewPr>
  <p:slideViewPr>
    <p:cSldViewPr>
      <p:cViewPr varScale="1">
        <p:scale>
          <a:sx n="81" d="100"/>
          <a:sy n="81" d="100"/>
        </p:scale>
        <p:origin x="-2178" y="-10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5C589-6E4C-4AE2-90FC-6AD0ABD6F81E}" type="datetimeFigureOut">
              <a:rPr lang="fr-BE" smtClean="0"/>
              <a:t>16/07/2015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964A2-E074-4A37-A664-B5893BFF0B9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86257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964A2-E074-4A37-A664-B5893BFF0B93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80213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964A2-E074-4A37-A664-B5893BFF0B93}" type="slidenum">
              <a:rPr lang="fr-BE" smtClean="0"/>
              <a:t>2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35738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964A2-E074-4A37-A664-B5893BFF0B93}" type="slidenum">
              <a:rPr lang="fr-BE" smtClean="0"/>
              <a:t>3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35738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8DF201-AEA1-1E49-8886-97057E1A505D}" type="slidenum">
              <a:rPr lang="en-US"/>
              <a:pPr/>
              <a:t>4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1241425"/>
            <a:ext cx="4835525" cy="334962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2D947F-FEAB-4943-BB17-04734EA8D011}" type="slidenum">
              <a:rPr lang="en-US"/>
              <a:pPr/>
              <a:t>5</a:t>
            </a:fld>
            <a:endParaRPr lang="en-US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4538"/>
            <a:ext cx="5375275" cy="372268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917575"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917575"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917575"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917575"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6E0B3E9B-9CA3-C542-92EA-6C29D5DEF52D}" type="slidenum">
              <a:rPr lang="en-US" sz="1300"/>
              <a:pPr/>
              <a:t>6</a:t>
            </a:fld>
            <a:endParaRPr lang="en-US" sz="1300"/>
          </a:p>
        </p:txBody>
      </p:sp>
      <p:sp>
        <p:nvSpPr>
          <p:cNvPr id="81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  <a:ln/>
        </p:spPr>
      </p:sp>
      <p:sp>
        <p:nvSpPr>
          <p:cNvPr id="819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da-DK" dirty="0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964A2-E074-4A37-A664-B5893BFF0B93}" type="slidenum">
              <a:rPr lang="fr-BE" smtClean="0"/>
              <a:t>7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35738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BE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964A2-E074-4A37-A664-B5893BFF0B93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76531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964A2-E074-4A37-A664-B5893BFF0B93}" type="slidenum">
              <a:rPr lang="fr-BE" smtClean="0"/>
              <a:t>9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35738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472" y="2130426"/>
            <a:ext cx="9517057" cy="650503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Titelstijl van model bewerken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472" y="3116560"/>
            <a:ext cx="9517057" cy="4564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1" y="116632"/>
            <a:ext cx="2340260" cy="927272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314818" y="6279703"/>
            <a:ext cx="3276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www.nanodiode.eu</a:t>
            </a:r>
          </a:p>
        </p:txBody>
      </p:sp>
    </p:spTree>
    <p:extLst>
      <p:ext uri="{BB962C8B-B14F-4D97-AF65-F5344CB8AC3E}">
        <p14:creationId xmlns:p14="http://schemas.microsoft.com/office/powerpoint/2010/main" val="332247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2480" y="116632"/>
            <a:ext cx="5538615" cy="936104"/>
          </a:xfrm>
          <a:prstGeom prst="rect">
            <a:avLst/>
          </a:prstGeom>
        </p:spPr>
        <p:txBody>
          <a:bodyPr/>
          <a:lstStyle>
            <a:lvl1pPr algn="l">
              <a:defRPr sz="2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Slide Header on one or two lines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2480" y="1600201"/>
            <a:ext cx="9361040" cy="45259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algn="l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 dirty="0" smtClean="0"/>
              <a:t>Text: Arial, 28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 smtClean="0"/>
              <a:t>Second line: Arial, 24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470836" y="6165304"/>
            <a:ext cx="2964329" cy="5755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date on first line, add location to second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3714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2950" y="609600"/>
            <a:ext cx="8420100" cy="1143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42950" y="1981200"/>
            <a:ext cx="84201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1941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"/>
            <a:ext cx="9906000" cy="1137733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602" y="6141454"/>
            <a:ext cx="1326147" cy="52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 descr="flag_2colors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6141978"/>
            <a:ext cx="858095" cy="527383"/>
          </a:xfrm>
          <a:prstGeom prst="rect">
            <a:avLst/>
          </a:prstGeom>
        </p:spPr>
      </p:pic>
      <p:pic>
        <p:nvPicPr>
          <p:cNvPr id="5" name="Picture 7" descr="logotype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16" y="6245690"/>
            <a:ext cx="99060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75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hyperlink" Target="http://www.cancer.gov/researchandfunding/snapshots/nanotechnology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twins.net/scale2/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://www.nano.gov/nanotech-101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nanohub.org/groups/gng/training_materials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hyperlink" Target="http://www.carbonallotropes.com/39-122-thickbox/single-wall-carbon-nanotubes.jpg" TargetMode="External"/><Relationship Id="rId10" Type="http://schemas.openxmlformats.org/officeDocument/2006/relationships/image" Target="../media/image13.png"/><Relationship Id="rId4" Type="http://schemas.openxmlformats.org/officeDocument/2006/relationships/hyperlink" Target="http://www.nanodic.com/carbon/Fullerene/1_resize.jpg" TargetMode="Externa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en.rusnano.com/upload/OldNews/Files/33619/current.gif" TargetMode="External"/><Relationship Id="rId3" Type="http://schemas.openxmlformats.org/officeDocument/2006/relationships/image" Target="../media/image15.jpeg"/><Relationship Id="rId7" Type="http://schemas.openxmlformats.org/officeDocument/2006/relationships/hyperlink" Target="https://en.wikipedia.org/wiki/Fulleren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risk-trace.com/portugal2008/lectures/FossHansen.pdf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8.png"/><Relationship Id="rId7" Type="http://schemas.openxmlformats.org/officeDocument/2006/relationships/hyperlink" Target="http://nanocomposix.com/pages/nanotoxicology-particle-selectio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hys.sinica.edu.tw/TIGP-NANO/Course/2012_Fall/classnotes/NanoB_PART_I_20121101.pdf" TargetMode="External"/><Relationship Id="rId5" Type="http://schemas.openxmlformats.org/officeDocument/2006/relationships/hyperlink" Target="http://www.nano.gov/nanotech-101/special" TargetMode="External"/><Relationship Id="rId4" Type="http://schemas.openxmlformats.org/officeDocument/2006/relationships/hyperlink" Target="http://www.nano.gov/nanotech-101" TargetMode="External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1.png"/><Relationship Id="rId7" Type="http://schemas.openxmlformats.org/officeDocument/2006/relationships/hyperlink" Target="http://old.vscht.cz/monolith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no.gov/nanotech-101/special" TargetMode="External"/><Relationship Id="rId5" Type="http://schemas.openxmlformats.org/officeDocument/2006/relationships/hyperlink" Target="http://www.landscapeforms.com/en-US/site-furniture/Pages/prima-marina-table.aspx" TargetMode="External"/><Relationship Id="rId4" Type="http://schemas.openxmlformats.org/officeDocument/2006/relationships/hyperlink" Target="http://www.efbww.org/pdfs/Nano.pdf" TargetMode="External"/><Relationship Id="rId9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rgc.org/IMG/pdf/Mike_Roco_Risk_Governance_for_Nanotechnology_-_An_Introduction_to_Frame_2_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hyperlink" Target="http://www.nanotechproject.org/process/assets/files/7316/pen-18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Presentation 3:</a:t>
            </a:r>
            <a:br>
              <a:rPr lang="nl-NL" dirty="0" smtClean="0"/>
            </a:br>
            <a:r>
              <a:rPr lang="nl-NL" dirty="0" err="1" smtClean="0"/>
              <a:t>What</a:t>
            </a:r>
            <a:r>
              <a:rPr lang="nl-NL" dirty="0" smtClean="0"/>
              <a:t> is </a:t>
            </a:r>
            <a:r>
              <a:rPr lang="nl-NL" dirty="0" err="1" smtClean="0"/>
              <a:t>nano</a:t>
            </a:r>
            <a:r>
              <a:rPr lang="nl-NL" dirty="0" smtClean="0"/>
              <a:t>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621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nano?</a:t>
            </a:r>
            <a:endParaRPr lang="en-GB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3158801" y="6165304"/>
            <a:ext cx="3822425" cy="575518"/>
          </a:xfrm>
        </p:spPr>
        <p:txBody>
          <a:bodyPr/>
          <a:lstStyle/>
          <a:p>
            <a:r>
              <a:rPr lang="en-GB" dirty="0" smtClean="0"/>
              <a:t>Date, location</a:t>
            </a:r>
            <a:endParaRPr lang="en-GB" dirty="0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116463" y="1412808"/>
            <a:ext cx="8892988" cy="45259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3225" lvl="1" indent="-284163"/>
            <a:r>
              <a:rPr lang="en-US" sz="1600" b="1" dirty="0" smtClean="0"/>
              <a:t>Nanotechnology</a:t>
            </a:r>
            <a:r>
              <a:rPr lang="en-US" sz="1600" dirty="0" smtClean="0"/>
              <a:t> </a:t>
            </a:r>
            <a:r>
              <a:rPr lang="en-US" sz="1600" dirty="0"/>
              <a:t>is science, engineering, and technology conducted at the </a:t>
            </a:r>
            <a:r>
              <a:rPr lang="en-US" sz="1600" dirty="0" smtClean="0"/>
              <a:t>nanoscale (about </a:t>
            </a:r>
            <a:r>
              <a:rPr lang="en-US" sz="1600" dirty="0"/>
              <a:t>1 to 100 </a:t>
            </a:r>
            <a:r>
              <a:rPr lang="en-US" sz="1600" dirty="0" smtClean="0"/>
              <a:t>nanometers)</a:t>
            </a:r>
          </a:p>
          <a:p>
            <a:pPr marL="403225" lvl="1" indent="-284163"/>
            <a:r>
              <a:rPr lang="en-US" sz="1600" b="1" dirty="0" smtClean="0"/>
              <a:t>Nano</a:t>
            </a:r>
            <a:r>
              <a:rPr lang="en-US" sz="1600" dirty="0" smtClean="0"/>
              <a:t> can refer to technologies, materials, particles, objects – we are focusing on </a:t>
            </a:r>
            <a:r>
              <a:rPr lang="en-US" sz="1600" b="1" i="1" dirty="0" smtClean="0"/>
              <a:t>nanomaterials</a:t>
            </a:r>
            <a:r>
              <a:rPr lang="en-US" sz="1600" i="1" dirty="0" smtClean="0"/>
              <a:t> </a:t>
            </a:r>
            <a:r>
              <a:rPr lang="en-US" sz="1600" dirty="0" smtClean="0"/>
              <a:t>as these are already being used in workplaces more widely</a:t>
            </a:r>
          </a:p>
          <a:p>
            <a:pPr marL="403225" lvl="1" indent="-284163"/>
            <a:r>
              <a:rPr lang="en-US" sz="1600" dirty="0" smtClean="0"/>
              <a:t>A </a:t>
            </a:r>
            <a:r>
              <a:rPr lang="en-US" sz="1600" dirty="0"/>
              <a:t>sheet of paper is about 100,000 nanometers thick, </a:t>
            </a:r>
            <a:r>
              <a:rPr lang="en-US" sz="1600" dirty="0" smtClean="0"/>
              <a:t>a </a:t>
            </a:r>
            <a:r>
              <a:rPr lang="en-US" sz="1600" dirty="0"/>
              <a:t>human hair is </a:t>
            </a:r>
            <a:r>
              <a:rPr lang="en-US" sz="1600" dirty="0" smtClean="0"/>
              <a:t>around </a:t>
            </a:r>
            <a:r>
              <a:rPr lang="en-US" sz="1600" dirty="0"/>
              <a:t>80,000- 100,000 nanometers wide</a:t>
            </a:r>
          </a:p>
        </p:txBody>
      </p:sp>
      <p:sp>
        <p:nvSpPr>
          <p:cNvPr id="12" name="Tijdelijke aanduiding voor tekst 3"/>
          <p:cNvSpPr txBox="1">
            <a:spLocks/>
          </p:cNvSpPr>
          <p:nvPr/>
        </p:nvSpPr>
        <p:spPr>
          <a:xfrm>
            <a:off x="5655078" y="5126505"/>
            <a:ext cx="4250922" cy="95759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900" dirty="0"/>
              <a:t>References</a:t>
            </a:r>
            <a:r>
              <a:rPr lang="en-GB" sz="900" dirty="0" smtClean="0"/>
              <a:t>:</a:t>
            </a:r>
          </a:p>
          <a:p>
            <a:pPr algn="l"/>
            <a:r>
              <a:rPr lang="en-GB" sz="900" dirty="0">
                <a:hlinkClick r:id="rId3"/>
              </a:rPr>
              <a:t>http://</a:t>
            </a:r>
            <a:r>
              <a:rPr lang="en-GB" sz="900" dirty="0" smtClean="0">
                <a:hlinkClick r:id="rId3"/>
              </a:rPr>
              <a:t>www.cancer.gov/researchandfunding/snapshots/nanotechnology</a:t>
            </a:r>
            <a:endParaRPr lang="en-GB" sz="900" dirty="0" smtClean="0"/>
          </a:p>
          <a:p>
            <a:pPr algn="l"/>
            <a:r>
              <a:rPr lang="en-GB" sz="900" dirty="0">
                <a:hlinkClick r:id="rId4"/>
              </a:rPr>
              <a:t>http://</a:t>
            </a:r>
            <a:r>
              <a:rPr lang="en-GB" sz="900" dirty="0" smtClean="0">
                <a:hlinkClick r:id="rId4"/>
              </a:rPr>
              <a:t>www.nano.gov/nanotech-101</a:t>
            </a:r>
            <a:endParaRPr lang="en-GB" sz="900" dirty="0" smtClean="0"/>
          </a:p>
          <a:p>
            <a:pPr algn="l"/>
            <a:r>
              <a:rPr lang="en-US" sz="900" dirty="0" err="1"/>
              <a:t>Yanamala</a:t>
            </a:r>
            <a:r>
              <a:rPr lang="en-US" sz="900" dirty="0"/>
              <a:t> N, Kagan VG and </a:t>
            </a:r>
            <a:r>
              <a:rPr lang="en-US" sz="900" dirty="0" err="1"/>
              <a:t>Shvedova</a:t>
            </a:r>
            <a:r>
              <a:rPr lang="en-US" sz="900" dirty="0"/>
              <a:t> AA (2013), Adv. Drug Del. Rev. 65, 2070-2077. "Molecular modeling in structural nano-toxicology: Interactions of nano-particles with nano-machinery of cells".</a:t>
            </a:r>
          </a:p>
          <a:p>
            <a:pPr algn="l"/>
            <a:endParaRPr lang="en-GB" sz="9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86" y="3153992"/>
            <a:ext cx="4222849" cy="175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7229" y="4941168"/>
            <a:ext cx="27919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hlinkClick r:id="rId6"/>
              </a:rPr>
              <a:t>The Scale of the Universe video</a:t>
            </a:r>
            <a:endParaRPr 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4212704"/>
            <a:ext cx="1255825" cy="72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55" y="3130704"/>
            <a:ext cx="3090258" cy="1082000"/>
          </a:xfrm>
          <a:prstGeom prst="rect">
            <a:avLst/>
          </a:prstGeom>
        </p:spPr>
      </p:pic>
      <p:cxnSp>
        <p:nvCxnSpPr>
          <p:cNvPr id="10" name="Connecteur droit avec flèche 9"/>
          <p:cNvCxnSpPr/>
          <p:nvPr/>
        </p:nvCxnSpPr>
        <p:spPr>
          <a:xfrm flipH="1" flipV="1">
            <a:off x="7215251" y="4149080"/>
            <a:ext cx="468052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7368543" y="4810363"/>
            <a:ext cx="226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dirty="0" err="1" smtClean="0"/>
              <a:t>Human</a:t>
            </a:r>
            <a:r>
              <a:rPr lang="fr-BE" sz="1100" dirty="0" smtClean="0"/>
              <a:t> </a:t>
            </a:r>
            <a:r>
              <a:rPr lang="fr-BE" sz="1100" dirty="0" err="1" smtClean="0"/>
              <a:t>hair</a:t>
            </a:r>
            <a:r>
              <a:rPr lang="fr-BE" sz="1100" dirty="0" smtClean="0"/>
              <a:t> and a </a:t>
            </a:r>
            <a:r>
              <a:rPr lang="fr-BE" sz="1100" dirty="0" err="1" smtClean="0"/>
              <a:t>sheet</a:t>
            </a:r>
            <a:r>
              <a:rPr lang="fr-BE" sz="1100" dirty="0" smtClean="0"/>
              <a:t> of </a:t>
            </a:r>
            <a:r>
              <a:rPr lang="fr-BE" sz="1100" dirty="0" err="1" smtClean="0"/>
              <a:t>paper</a:t>
            </a:r>
            <a:endParaRPr lang="fr-BE" sz="1100" dirty="0"/>
          </a:p>
        </p:txBody>
      </p:sp>
    </p:spTree>
    <p:extLst>
      <p:ext uri="{BB962C8B-B14F-4D97-AF65-F5344CB8AC3E}">
        <p14:creationId xmlns:p14="http://schemas.microsoft.com/office/powerpoint/2010/main" val="219168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nanomaterials</a:t>
            </a:r>
            <a:endParaRPr lang="en-GB" dirty="0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116463" y="1412809"/>
            <a:ext cx="4212468" cy="25202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Nanomaterials </a:t>
            </a:r>
            <a:r>
              <a:rPr lang="en-GB" sz="1600" dirty="0" smtClean="0"/>
              <a:t>can…</a:t>
            </a:r>
          </a:p>
          <a:p>
            <a:pPr marL="638175" lvl="1" indent="-285750"/>
            <a:r>
              <a:rPr lang="en-GB" sz="1600" dirty="0" smtClean="0"/>
              <a:t>occur naturally</a:t>
            </a:r>
          </a:p>
          <a:p>
            <a:pPr marL="638175" lvl="1" indent="-285750"/>
            <a:r>
              <a:rPr lang="en-GB" sz="1600" dirty="0" smtClean="0"/>
              <a:t>be </a:t>
            </a:r>
            <a:r>
              <a:rPr lang="en-GB" sz="1600" dirty="0"/>
              <a:t>produced by human activity either as a product of another activity </a:t>
            </a:r>
            <a:endParaRPr lang="en-GB" sz="1600" dirty="0" smtClean="0"/>
          </a:p>
          <a:p>
            <a:pPr marL="638175" lvl="1" indent="-285750"/>
            <a:r>
              <a:rPr lang="en-GB" sz="1600" dirty="0" smtClean="0"/>
              <a:t>on </a:t>
            </a:r>
            <a:r>
              <a:rPr lang="en-GB" sz="1600" dirty="0"/>
              <a:t>purpose (engineered</a:t>
            </a:r>
            <a:r>
              <a:rPr lang="en-GB" sz="16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Our focus: </a:t>
            </a:r>
            <a:r>
              <a:rPr lang="en-US" sz="1600" i="1" dirty="0" smtClean="0"/>
              <a:t>engineered </a:t>
            </a:r>
            <a:r>
              <a:rPr lang="en-US" sz="1600" dirty="0" smtClean="0"/>
              <a:t>nanomaterials as these are designed and integrated into products because of the specific characteristics of the nanomaterial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ijdelijke aanduiding voor tekst 3"/>
          <p:cNvSpPr txBox="1">
            <a:spLocks/>
          </p:cNvSpPr>
          <p:nvPr/>
        </p:nvSpPr>
        <p:spPr>
          <a:xfrm>
            <a:off x="6972405" y="4460528"/>
            <a:ext cx="2933595" cy="170849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900" dirty="0" smtClean="0"/>
              <a:t>References:</a:t>
            </a:r>
          </a:p>
          <a:p>
            <a:pPr algn="l"/>
            <a:r>
              <a:rPr lang="en-GB" sz="900" dirty="0" smtClean="0">
                <a:hlinkClick r:id="rId3"/>
              </a:rPr>
              <a:t>https://nanohub.org/groups/gng/training_materials</a:t>
            </a:r>
            <a:r>
              <a:rPr lang="en-GB" sz="900" dirty="0" smtClean="0"/>
              <a:t> (Introduction to Nanomaterials and Occupational Health)</a:t>
            </a:r>
          </a:p>
          <a:p>
            <a:pPr algn="l"/>
            <a:r>
              <a:rPr lang="en-GB" sz="900" dirty="0" smtClean="0"/>
              <a:t>Images:</a:t>
            </a:r>
            <a:endParaRPr lang="en-GB" sz="900" dirty="0" smtClean="0">
              <a:hlinkClick r:id="rId4"/>
            </a:endParaRPr>
          </a:p>
          <a:p>
            <a:pPr algn="l"/>
            <a:r>
              <a:rPr lang="en-GB" sz="800" dirty="0" smtClean="0">
                <a:hlinkClick r:id="rId4"/>
              </a:rPr>
              <a:t>http://www.everychina.com/m-rubber-nano-zinc-oxide</a:t>
            </a:r>
          </a:p>
          <a:p>
            <a:pPr algn="l"/>
            <a:r>
              <a:rPr lang="en-GB" sz="800" dirty="0" smtClean="0">
                <a:hlinkClick r:id="rId4"/>
              </a:rPr>
              <a:t>http://img.docstoccdn.com/thumb/orig/76747818.png</a:t>
            </a:r>
          </a:p>
          <a:p>
            <a:pPr algn="l"/>
            <a:r>
              <a:rPr lang="en-GB" sz="800" dirty="0" smtClean="0">
                <a:hlinkClick r:id="rId4"/>
              </a:rPr>
              <a:t>http://www.nanodic.com/carbon/Fullerene/1_resize.jpg</a:t>
            </a:r>
            <a:endParaRPr lang="en-GB" sz="800" dirty="0" smtClean="0"/>
          </a:p>
          <a:p>
            <a:pPr algn="l"/>
            <a:r>
              <a:rPr lang="en-GB" sz="800" dirty="0" smtClean="0">
                <a:hlinkClick r:id="rId5"/>
              </a:rPr>
              <a:t>http://www.carbonallotropes.com/39-122-thickbox/single-wall-carbon-nanotubes.jpg</a:t>
            </a:r>
            <a:endParaRPr lang="en-GB" sz="800" dirty="0" smtClean="0"/>
          </a:p>
          <a:p>
            <a:pPr algn="l"/>
            <a:r>
              <a:rPr lang="en-GB" sz="800" dirty="0" smtClean="0">
                <a:hlinkClick r:id="rId5"/>
              </a:rPr>
              <a:t>http://www.icbpharma.pl/techno_slow.html</a:t>
            </a:r>
            <a:endParaRPr lang="en-GB" sz="800" dirty="0" smtClean="0"/>
          </a:p>
          <a:p>
            <a:pPr algn="l"/>
            <a:endParaRPr lang="en-GB" sz="9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930" y="1628801"/>
            <a:ext cx="5291020" cy="276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2067" y="4737669"/>
            <a:ext cx="1293667" cy="113842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17" y="4177137"/>
            <a:ext cx="1685797" cy="155612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64179" y="4257508"/>
            <a:ext cx="1101416" cy="96032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69167" y="4852714"/>
            <a:ext cx="1270055" cy="1215579"/>
          </a:xfrm>
          <a:prstGeom prst="rect">
            <a:avLst/>
          </a:prstGeom>
        </p:spPr>
      </p:pic>
      <p:pic>
        <p:nvPicPr>
          <p:cNvPr id="1028" name="Picture 4" descr="http://www.carbonallotropes.com/39-122-thickbox/single-wall-carbon-nanotubes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07" y="5145820"/>
            <a:ext cx="1104441" cy="101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3152067" y="6165304"/>
            <a:ext cx="3751150" cy="575518"/>
          </a:xfrm>
        </p:spPr>
        <p:txBody>
          <a:bodyPr/>
          <a:lstStyle/>
          <a:p>
            <a:r>
              <a:rPr lang="en-GB" dirty="0" smtClean="0"/>
              <a:t>Date, location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682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43" y="188640"/>
            <a:ext cx="7128793" cy="720080"/>
          </a:xfrm>
        </p:spPr>
        <p:txBody>
          <a:bodyPr/>
          <a:lstStyle/>
          <a:p>
            <a:pPr algn="l"/>
            <a:r>
              <a:rPr lang="en-US" sz="2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approaches to nanotechnology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951" y="1981200"/>
            <a:ext cx="4834335" cy="2887960"/>
          </a:xfrm>
        </p:spPr>
        <p:txBody>
          <a:bodyPr/>
          <a:lstStyle/>
          <a:p>
            <a:pPr>
              <a:buClr>
                <a:srgbClr val="FF0000"/>
              </a:buClr>
              <a:buFontTx/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Nanotechnologies can be:</a:t>
            </a:r>
          </a:p>
          <a:p>
            <a:pPr>
              <a:buClr>
                <a:srgbClr val="FF0000"/>
              </a:buClr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Top-down</a:t>
            </a:r>
          </a:p>
          <a:p>
            <a:pPr lvl="1">
              <a:buClr>
                <a:schemeClr val="accent2"/>
              </a:buClr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Etching a block of material down to the desired shape</a:t>
            </a:r>
          </a:p>
          <a:p>
            <a:pPr lvl="1">
              <a:buClr>
                <a:schemeClr val="accent2"/>
              </a:buClr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Chips and processors</a:t>
            </a:r>
          </a:p>
          <a:p>
            <a:pPr>
              <a:buClr>
                <a:srgbClr val="FF0000"/>
              </a:buClr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Bottom-up</a:t>
            </a:r>
          </a:p>
          <a:p>
            <a:pPr lvl="1">
              <a:buClr>
                <a:schemeClr val="accent2"/>
              </a:buClr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Building materials atom by atom - like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lego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2"/>
              </a:buClr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Nanoparticles such as C</a:t>
            </a:r>
            <a:r>
              <a:rPr lang="en-US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carbon nanotubes, quantum dots</a:t>
            </a:r>
            <a:r>
              <a:rPr lang="da-D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5397" name="Picture 5" descr="ix_t_mainIm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132" y="1309601"/>
            <a:ext cx="30956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399" name="Picture 7" descr="nano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907" y="3062201"/>
            <a:ext cx="1950244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400" name="Picture 8" descr="nanotubes-paro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320" y="2852936"/>
            <a:ext cx="1950244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upload.wikimedia.org/wikipedia/commons/4/41/C60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833" y="4817479"/>
            <a:ext cx="1135006" cy="111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jdelijke aanduiding voor tekst 3"/>
          <p:cNvSpPr txBox="1">
            <a:spLocks/>
          </p:cNvSpPr>
          <p:nvPr/>
        </p:nvSpPr>
        <p:spPr>
          <a:xfrm>
            <a:off x="6511133" y="5157192"/>
            <a:ext cx="3416466" cy="92382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900" dirty="0" smtClean="0"/>
              <a:t>Images:</a:t>
            </a:r>
          </a:p>
          <a:p>
            <a:pPr algn="l">
              <a:spcBef>
                <a:spcPct val="50000"/>
              </a:spcBef>
            </a:pPr>
            <a:r>
              <a:rPr lang="en-US" sz="900" dirty="0" smtClean="0"/>
              <a:t>Provided by Steffen Foss Hansen, Danish Technical University, except C60 image from </a:t>
            </a:r>
            <a:r>
              <a:rPr lang="en-US" sz="900" dirty="0" smtClean="0">
                <a:hlinkClick r:id="rId7"/>
              </a:rPr>
              <a:t>https://en.wikipedia.org/wiki/Fullerene</a:t>
            </a:r>
            <a:r>
              <a:rPr lang="en-US" sz="900" dirty="0"/>
              <a:t> and quantum dot from </a:t>
            </a:r>
            <a:r>
              <a:rPr lang="en-US" sz="900" dirty="0">
                <a:hlinkClick r:id="rId8"/>
              </a:rPr>
              <a:t>http://</a:t>
            </a:r>
            <a:r>
              <a:rPr lang="en-US" sz="900" dirty="0" smtClean="0">
                <a:hlinkClick r:id="rId8"/>
              </a:rPr>
              <a:t>en.rusnano.com/upload/OldNews/Files/33619/current.gif</a:t>
            </a:r>
            <a:endParaRPr lang="en-US" sz="900" dirty="0" smtClean="0"/>
          </a:p>
          <a:p>
            <a:pPr algn="l">
              <a:spcBef>
                <a:spcPct val="50000"/>
              </a:spcBef>
            </a:pPr>
            <a:endParaRPr lang="en-US" sz="90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712" y="4941168"/>
            <a:ext cx="2564046" cy="1288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jdelijke aanduiding voor tekst 3"/>
          <p:cNvSpPr txBox="1">
            <a:spLocks/>
          </p:cNvSpPr>
          <p:nvPr/>
        </p:nvSpPr>
        <p:spPr>
          <a:xfrm>
            <a:off x="3152067" y="6165304"/>
            <a:ext cx="3751150" cy="57551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Date, location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28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539" name="Picture 3" descr="New Imag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1268760"/>
            <a:ext cx="5616947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16496" y="116632"/>
            <a:ext cx="5394599" cy="936104"/>
          </a:xfrm>
        </p:spPr>
        <p:txBody>
          <a:bodyPr/>
          <a:lstStyle/>
          <a:p>
            <a:pPr algn="l"/>
            <a:r>
              <a:rPr lang="en-GB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Classes of nanomaterials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jdelijke aanduiding voor tekst 3"/>
          <p:cNvSpPr txBox="1">
            <a:spLocks/>
          </p:cNvSpPr>
          <p:nvPr/>
        </p:nvSpPr>
        <p:spPr>
          <a:xfrm>
            <a:off x="6994003" y="5373216"/>
            <a:ext cx="2933595" cy="7078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900" dirty="0" smtClean="0"/>
              <a:t>References:</a:t>
            </a:r>
          </a:p>
          <a:p>
            <a:pPr algn="l">
              <a:spcBef>
                <a:spcPct val="50000"/>
              </a:spcBef>
            </a:pPr>
            <a:r>
              <a:rPr lang="da-DK" sz="900" dirty="0"/>
              <a:t>Hansen et al. 2007. </a:t>
            </a:r>
            <a:r>
              <a:rPr lang="en-US" sz="900" dirty="0" err="1"/>
              <a:t>Nanotoxicology</a:t>
            </a:r>
            <a:r>
              <a:rPr lang="en-US" sz="900" dirty="0"/>
              <a:t> 1:243-250 and </a:t>
            </a:r>
            <a:r>
              <a:rPr lang="en-US" sz="900" dirty="0">
                <a:hlinkClick r:id="rId4"/>
              </a:rPr>
              <a:t>http://www.risk-trace.com/portugal2008/lectures/FossHansen.pdf </a:t>
            </a:r>
            <a:endParaRPr lang="en-US" sz="900" dirty="0"/>
          </a:p>
          <a:p>
            <a:pPr algn="l"/>
            <a:endParaRPr lang="en-GB" sz="900" dirty="0" smtClean="0"/>
          </a:p>
        </p:txBody>
      </p:sp>
      <p:sp>
        <p:nvSpPr>
          <p:cNvPr id="8" name="Tijdelijke aanduiding voor tekst 3"/>
          <p:cNvSpPr txBox="1">
            <a:spLocks/>
          </p:cNvSpPr>
          <p:nvPr/>
        </p:nvSpPr>
        <p:spPr>
          <a:xfrm>
            <a:off x="3152067" y="6165304"/>
            <a:ext cx="3751150" cy="57551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Date, location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36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5974" name="Picture 10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621" y="4075982"/>
            <a:ext cx="2703513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65963" name="Picture 10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377" y="764456"/>
            <a:ext cx="3890169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65968" name="Picture 10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231" y="2923457"/>
            <a:ext cx="1723231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65972" name="Picture 104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581" y="4804645"/>
            <a:ext cx="2555610" cy="205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65970" name="Picture 104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36" y="2564682"/>
            <a:ext cx="2713831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65958" name="Picture 103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35" y="619995"/>
            <a:ext cx="2208213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65959" name="Picture 103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881" y="980357"/>
            <a:ext cx="2177256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65961" name="Picture 103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096" y="2996481"/>
            <a:ext cx="2032794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65965" name="Picture 103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474" y="1843957"/>
            <a:ext cx="3783542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65962" name="Picture 103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581" y="332656"/>
            <a:ext cx="1558131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65966" name="Picture 103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542" y="3428282"/>
            <a:ext cx="1929606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65967" name="Picture 103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043" y="4580806"/>
            <a:ext cx="2729309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65969" name="Picture 104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35" y="4507782"/>
            <a:ext cx="2156619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65971" name="Picture 104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162" y="4075981"/>
            <a:ext cx="152717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65973" name="Picture 104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366" y="3572744"/>
            <a:ext cx="152717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65960" name="Picture 103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217" y="835894"/>
            <a:ext cx="1867694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65964" name="Picture 103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648" y="548556"/>
            <a:ext cx="16510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65975" name="Text Box 1047"/>
          <p:cNvSpPr txBox="1">
            <a:spLocks noChangeArrowheads="1"/>
          </p:cNvSpPr>
          <p:nvPr/>
        </p:nvSpPr>
        <p:spPr bwMode="auto">
          <a:xfrm>
            <a:off x="4057122" y="5876207"/>
            <a:ext cx="5460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a-DK" sz="2000">
                <a:solidFill>
                  <a:schemeClr val="bg1"/>
                </a:solidFill>
              </a:rPr>
              <a:t>Courtesy of Prof. Z.L. Wang, Georgia Tech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7659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90527" y="917129"/>
            <a:ext cx="9789054" cy="1143000"/>
          </a:xfrm>
        </p:spPr>
        <p:txBody>
          <a:bodyPr/>
          <a:lstStyle/>
          <a:p>
            <a:pPr>
              <a:defRPr/>
            </a:pPr>
            <a:r>
              <a:rPr lang="da-DK" sz="2800" dirty="0" err="1" smtClean="0">
                <a:solidFill>
                  <a:schemeClr val="bg1"/>
                </a:solidFill>
              </a:rPr>
              <a:t>NanoZnO</a:t>
            </a:r>
            <a:r>
              <a:rPr lang="da-DK" sz="2800" dirty="0" smtClean="0">
                <a:solidFill>
                  <a:schemeClr val="bg1"/>
                </a:solidFill>
              </a:rPr>
              <a:t> </a:t>
            </a:r>
            <a:r>
              <a:rPr lang="da-DK" sz="2800" dirty="0">
                <a:solidFill>
                  <a:schemeClr val="bg1"/>
                </a:solidFill>
              </a:rPr>
              <a:t>– One </a:t>
            </a:r>
            <a:r>
              <a:rPr lang="da-DK" sz="2800" dirty="0" err="1">
                <a:solidFill>
                  <a:schemeClr val="bg1"/>
                </a:solidFill>
              </a:rPr>
              <a:t>Chemistry</a:t>
            </a:r>
            <a:r>
              <a:rPr lang="da-DK" sz="2800" dirty="0">
                <a:solidFill>
                  <a:schemeClr val="bg1"/>
                </a:solidFill>
              </a:rPr>
              <a:t>, </a:t>
            </a:r>
            <a:r>
              <a:rPr lang="da-DK" sz="2800" dirty="0" err="1">
                <a:solidFill>
                  <a:schemeClr val="bg1"/>
                </a:solidFill>
              </a:rPr>
              <a:t>Many</a:t>
            </a:r>
            <a:r>
              <a:rPr lang="da-DK" sz="2800" dirty="0">
                <a:solidFill>
                  <a:schemeClr val="bg1"/>
                </a:solidFill>
              </a:rPr>
              <a:t> </a:t>
            </a:r>
            <a:r>
              <a:rPr lang="da-DK" sz="2800" dirty="0" err="1">
                <a:solidFill>
                  <a:schemeClr val="bg1"/>
                </a:solidFill>
              </a:rPr>
              <a:t>Shapes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04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2480" y="116632"/>
            <a:ext cx="5850650" cy="936104"/>
          </a:xfrm>
        </p:spPr>
        <p:txBody>
          <a:bodyPr/>
          <a:lstStyle/>
          <a:p>
            <a:r>
              <a:rPr lang="en-GB" dirty="0" smtClean="0"/>
              <a:t>Why are nanomaterials used?</a:t>
            </a:r>
            <a:endParaRPr lang="en-GB" dirty="0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116462" y="1412808"/>
            <a:ext cx="4594184" cy="43204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At nano-scale, </a:t>
            </a:r>
          </a:p>
          <a:p>
            <a:pPr marL="633413" lvl="1" indent="-285750"/>
            <a:r>
              <a:rPr lang="en-US" sz="1600" dirty="0" smtClean="0"/>
              <a:t>the material </a:t>
            </a:r>
            <a:r>
              <a:rPr lang="en-US" sz="1600" b="1" dirty="0" smtClean="0"/>
              <a:t>properties change </a:t>
            </a:r>
            <a:r>
              <a:rPr lang="en-US" sz="1600" dirty="0" smtClean="0"/>
              <a:t>- melting </a:t>
            </a:r>
            <a:r>
              <a:rPr lang="en-US" sz="1600" dirty="0"/>
              <a:t>point, fluorescence, electrical conductivity, </a:t>
            </a:r>
            <a:r>
              <a:rPr lang="en-US" sz="1600" dirty="0" smtClean="0"/>
              <a:t>and </a:t>
            </a:r>
            <a:r>
              <a:rPr lang="en-US" sz="1600" dirty="0"/>
              <a:t>chemical </a:t>
            </a:r>
            <a:r>
              <a:rPr lang="en-US" sz="1600" dirty="0" smtClean="0"/>
              <a:t>reactivity</a:t>
            </a:r>
          </a:p>
          <a:p>
            <a:pPr marL="633413" lvl="1" indent="-285750"/>
            <a:r>
              <a:rPr lang="en-US" sz="1600" b="1" dirty="0" smtClean="0"/>
              <a:t>Surface </a:t>
            </a:r>
            <a:r>
              <a:rPr lang="en-US" sz="1600" b="1" dirty="0"/>
              <a:t>s</a:t>
            </a:r>
            <a:r>
              <a:rPr lang="en-US" sz="1600" b="1" dirty="0" smtClean="0"/>
              <a:t>ize is larger </a:t>
            </a:r>
            <a:r>
              <a:rPr lang="en-US" sz="1600" dirty="0" smtClean="0"/>
              <a:t>so </a:t>
            </a:r>
            <a:r>
              <a:rPr lang="en-US" sz="1600" dirty="0"/>
              <a:t>a greater amount of the material comes into contact with surrounding materials and increases reactivity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Nanomaterial properties can be </a:t>
            </a:r>
            <a:r>
              <a:rPr lang="en-US" sz="1600" b="1" dirty="0" smtClean="0"/>
              <a:t>‘tuned’ </a:t>
            </a:r>
            <a:r>
              <a:rPr lang="en-US" sz="1600" dirty="0" smtClean="0"/>
              <a:t>by varying the size of the particle (e.g. changing the fluorescence </a:t>
            </a:r>
            <a:r>
              <a:rPr lang="en-US" sz="1600" dirty="0" err="1" smtClean="0"/>
              <a:t>colour</a:t>
            </a:r>
            <a:r>
              <a:rPr lang="en-US" sz="1600" dirty="0" smtClean="0"/>
              <a:t> so a </a:t>
            </a:r>
            <a:r>
              <a:rPr lang="en-US" sz="1600" dirty="0"/>
              <a:t>particle can be </a:t>
            </a:r>
            <a:r>
              <a:rPr lang="en-US" sz="1600" dirty="0" smtClean="0"/>
              <a:t>identified)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Their</a:t>
            </a:r>
            <a:r>
              <a:rPr lang="en-US" sz="1600" b="1" dirty="0" smtClean="0"/>
              <a:t> complexity </a:t>
            </a:r>
            <a:r>
              <a:rPr lang="en-US" sz="1600" dirty="0" smtClean="0"/>
              <a:t>offers a variety of functions to products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337" y="1466698"/>
            <a:ext cx="3287864" cy="1458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jdelijke aanduiding voor tekst 3"/>
          <p:cNvSpPr txBox="1">
            <a:spLocks/>
          </p:cNvSpPr>
          <p:nvPr/>
        </p:nvSpPr>
        <p:spPr>
          <a:xfrm>
            <a:off x="5967113" y="4941169"/>
            <a:ext cx="3938887" cy="122413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900" dirty="0"/>
              <a:t>References</a:t>
            </a:r>
            <a:r>
              <a:rPr lang="en-GB" sz="900" dirty="0" smtClean="0"/>
              <a:t>:</a:t>
            </a:r>
          </a:p>
          <a:p>
            <a:pPr algn="l"/>
            <a:r>
              <a:rPr lang="en-GB" sz="900" dirty="0" smtClean="0">
                <a:hlinkClick r:id="rId4"/>
              </a:rPr>
              <a:t>http</a:t>
            </a:r>
            <a:r>
              <a:rPr lang="en-GB" sz="900" dirty="0">
                <a:hlinkClick r:id="rId4"/>
              </a:rPr>
              <a:t>://</a:t>
            </a:r>
            <a:r>
              <a:rPr lang="en-GB" sz="900" dirty="0" smtClean="0">
                <a:hlinkClick r:id="rId4"/>
              </a:rPr>
              <a:t>www.nano.gov/nanotech-101</a:t>
            </a:r>
            <a:endParaRPr lang="en-GB" sz="900" dirty="0" smtClean="0"/>
          </a:p>
          <a:p>
            <a:pPr algn="l"/>
            <a:r>
              <a:rPr lang="en-GB" sz="900" dirty="0" err="1" smtClean="0"/>
              <a:t>Image:s</a:t>
            </a:r>
            <a:r>
              <a:rPr lang="en-GB" sz="900" dirty="0" smtClean="0"/>
              <a:t> :</a:t>
            </a:r>
          </a:p>
          <a:p>
            <a:pPr algn="l"/>
            <a:r>
              <a:rPr lang="en-GB" sz="900" dirty="0" smtClean="0">
                <a:hlinkClick r:id="rId5"/>
              </a:rPr>
              <a:t>http</a:t>
            </a:r>
            <a:r>
              <a:rPr lang="en-GB" sz="900" dirty="0">
                <a:hlinkClick r:id="rId5"/>
              </a:rPr>
              <a:t>://</a:t>
            </a:r>
            <a:r>
              <a:rPr lang="en-GB" sz="900" dirty="0" smtClean="0">
                <a:hlinkClick r:id="rId5"/>
              </a:rPr>
              <a:t>www.nano.gov/nanotech-101/special</a:t>
            </a:r>
            <a:endParaRPr lang="en-GB" sz="900" dirty="0" smtClean="0"/>
          </a:p>
          <a:p>
            <a:pPr algn="l"/>
            <a:r>
              <a:rPr lang="en-GB" sz="900" dirty="0" smtClean="0">
                <a:hlinkClick r:id="rId6"/>
              </a:rPr>
              <a:t>http</a:t>
            </a:r>
            <a:r>
              <a:rPr lang="en-GB" sz="900" dirty="0">
                <a:hlinkClick r:id="rId6"/>
              </a:rPr>
              <a:t>://</a:t>
            </a:r>
            <a:r>
              <a:rPr lang="en-GB" sz="900" dirty="0" smtClean="0">
                <a:hlinkClick r:id="rId6"/>
              </a:rPr>
              <a:t>www.phys.sinica.edu.tw/TIGP-NANO/Course/2012_Fall/classnotes/NanoB_PART_I_20121101.pdf</a:t>
            </a:r>
            <a:endParaRPr lang="en-GB" sz="900" dirty="0" smtClean="0"/>
          </a:p>
          <a:p>
            <a:pPr algn="l"/>
            <a:r>
              <a:rPr lang="en-US" sz="900" dirty="0">
                <a:hlinkClick r:id="rId7"/>
              </a:rPr>
              <a:t>http://nanocomposix.com/pages/nanotoxicology-particle-selection</a:t>
            </a:r>
            <a:endParaRPr lang="en-US" sz="900" dirty="0"/>
          </a:p>
          <a:p>
            <a:pPr algn="l"/>
            <a:endParaRPr lang="en-GB" sz="9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4948" y="3193952"/>
            <a:ext cx="2533117" cy="156937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316" y="3356992"/>
            <a:ext cx="2673051" cy="145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jdelijke aanduiding voor tekst 3"/>
          <p:cNvSpPr txBox="1">
            <a:spLocks/>
          </p:cNvSpPr>
          <p:nvPr/>
        </p:nvSpPr>
        <p:spPr>
          <a:xfrm>
            <a:off x="3077425" y="6174907"/>
            <a:ext cx="3751150" cy="57551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Date, location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524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nanomaterials in products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" y="1340768"/>
            <a:ext cx="5499060" cy="460851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Examples:</a:t>
            </a:r>
          </a:p>
          <a:p>
            <a:pPr marL="747713" lvl="1" indent="-285750"/>
            <a:r>
              <a:rPr lang="en-US" sz="1600" dirty="0" smtClean="0"/>
              <a:t>Amorphous silica </a:t>
            </a:r>
            <a:r>
              <a:rPr lang="en-US" sz="1600" dirty="0"/>
              <a:t>fume (nano-silica</a:t>
            </a:r>
            <a:r>
              <a:rPr lang="en-US" sz="1600" dirty="0" smtClean="0"/>
              <a:t>) in </a:t>
            </a:r>
            <a:r>
              <a:rPr lang="en-US" sz="1600" b="1" dirty="0" smtClean="0"/>
              <a:t>Ultra </a:t>
            </a:r>
            <a:r>
              <a:rPr lang="en-US" sz="1600" b="1" dirty="0"/>
              <a:t>High Performance Concrete </a:t>
            </a:r>
            <a:r>
              <a:rPr lang="en-US" sz="1600" dirty="0" smtClean="0"/>
              <a:t>– this silica is normally thought to have the same human </a:t>
            </a:r>
            <a:r>
              <a:rPr lang="en-US" sz="1600" dirty="0"/>
              <a:t>risk factors </a:t>
            </a:r>
            <a:r>
              <a:rPr lang="en-US" sz="1600" dirty="0" smtClean="0"/>
              <a:t>as </a:t>
            </a:r>
            <a:r>
              <a:rPr lang="en-US" sz="1600" dirty="0"/>
              <a:t>non‐nano non‐toxic silica </a:t>
            </a:r>
            <a:r>
              <a:rPr lang="en-US" sz="1600" dirty="0" smtClean="0"/>
              <a:t>dust</a:t>
            </a:r>
          </a:p>
          <a:p>
            <a:pPr marL="747713" lvl="1" indent="-285750"/>
            <a:r>
              <a:rPr lang="en-US" sz="1600" dirty="0" smtClean="0"/>
              <a:t>Nano platinum </a:t>
            </a:r>
            <a:r>
              <a:rPr lang="en-US" sz="1600" dirty="0"/>
              <a:t>or </a:t>
            </a:r>
            <a:r>
              <a:rPr lang="en-US" sz="1600" dirty="0" smtClean="0"/>
              <a:t>palladium in </a:t>
            </a:r>
            <a:r>
              <a:rPr lang="en-US" sz="1600" b="1" dirty="0" smtClean="0"/>
              <a:t>vehicle catalytic converters</a:t>
            </a:r>
            <a:r>
              <a:rPr lang="en-US" sz="1600" dirty="0" smtClean="0"/>
              <a:t> - higher </a:t>
            </a:r>
            <a:r>
              <a:rPr lang="en-US" sz="1600" dirty="0"/>
              <a:t>surface area to volume of </a:t>
            </a:r>
            <a:r>
              <a:rPr lang="en-US" sz="1600" dirty="0" smtClean="0"/>
              <a:t>particle gives increased reactivity and therefore increased efficiency</a:t>
            </a:r>
          </a:p>
          <a:p>
            <a:pPr marL="747713" lvl="1" indent="-285750"/>
            <a:r>
              <a:rPr lang="en-US" sz="1600" dirty="0">
                <a:solidFill>
                  <a:prstClr val="black"/>
                </a:solidFill>
              </a:rPr>
              <a:t>Crystalline silica fume is used as </a:t>
            </a:r>
            <a:r>
              <a:rPr lang="en-US" sz="1600" b="1" dirty="0">
                <a:solidFill>
                  <a:prstClr val="black"/>
                </a:solidFill>
              </a:rPr>
              <a:t>an additive in paints or coatings</a:t>
            </a:r>
            <a:r>
              <a:rPr lang="en-US" sz="1600" dirty="0">
                <a:solidFill>
                  <a:prstClr val="black"/>
                </a:solidFill>
              </a:rPr>
              <a:t>, giving e.g. self-cleaning characteristics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dirty="0">
                <a:solidFill>
                  <a:prstClr val="black"/>
                </a:solidFill>
              </a:rPr>
              <a:t>– it has a needle-like structure and sharp edges so is very toxic and is known to cause silicosis upon occupational </a:t>
            </a:r>
            <a:r>
              <a:rPr lang="en-US" sz="1600" dirty="0" smtClean="0">
                <a:solidFill>
                  <a:prstClr val="black"/>
                </a:solidFill>
              </a:rPr>
              <a:t>exposure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272480" y="1600201"/>
            <a:ext cx="5850650" cy="45259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371" y="1340768"/>
            <a:ext cx="3937525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jdelijke aanduiding voor tekst 3"/>
          <p:cNvSpPr txBox="1">
            <a:spLocks/>
          </p:cNvSpPr>
          <p:nvPr/>
        </p:nvSpPr>
        <p:spPr>
          <a:xfrm>
            <a:off x="6981226" y="5085185"/>
            <a:ext cx="2912131" cy="104097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900" dirty="0"/>
              <a:t>References</a:t>
            </a:r>
            <a:r>
              <a:rPr lang="en-GB" sz="900" dirty="0" smtClean="0"/>
              <a:t>:</a:t>
            </a:r>
          </a:p>
          <a:p>
            <a:pPr algn="l"/>
            <a:r>
              <a:rPr lang="en-GB" sz="900" dirty="0">
                <a:hlinkClick r:id="rId4"/>
              </a:rPr>
              <a:t>http://</a:t>
            </a:r>
            <a:r>
              <a:rPr lang="en-GB" sz="900" dirty="0" smtClean="0">
                <a:hlinkClick r:id="rId4"/>
              </a:rPr>
              <a:t>www.efbww.org/pdfs/Nano.pdf</a:t>
            </a:r>
            <a:endParaRPr lang="en-GB" sz="900" dirty="0" smtClean="0"/>
          </a:p>
          <a:p>
            <a:pPr algn="l"/>
            <a:r>
              <a:rPr lang="en-GB" sz="900" dirty="0">
                <a:hlinkClick r:id="rId5"/>
              </a:rPr>
              <a:t>http://www.landscapeforms.com/en-US/site-furniture/Pages/prima-marina-table.aspx</a:t>
            </a:r>
            <a:endParaRPr lang="en-GB" sz="900" dirty="0" smtClean="0"/>
          </a:p>
          <a:p>
            <a:pPr algn="l"/>
            <a:r>
              <a:rPr lang="en-GB" sz="900" dirty="0">
                <a:hlinkClick r:id="rId6"/>
              </a:rPr>
              <a:t>http://</a:t>
            </a:r>
            <a:r>
              <a:rPr lang="en-GB" sz="900" dirty="0" smtClean="0">
                <a:hlinkClick r:id="rId6"/>
              </a:rPr>
              <a:t>www.nano.gov/nanotech-101/special</a:t>
            </a:r>
            <a:endParaRPr lang="en-GB" sz="900" dirty="0" smtClean="0"/>
          </a:p>
          <a:p>
            <a:pPr algn="l"/>
            <a:r>
              <a:rPr lang="en-GB" sz="900" dirty="0">
                <a:hlinkClick r:id="rId7"/>
              </a:rPr>
              <a:t>http://old.vscht.cz/monolith</a:t>
            </a:r>
            <a:r>
              <a:rPr lang="en-GB" sz="900" dirty="0" smtClean="0">
                <a:hlinkClick r:id="rId7"/>
              </a:rPr>
              <a:t>/</a:t>
            </a:r>
            <a:endParaRPr lang="en-GB" sz="900" dirty="0" smtClean="0"/>
          </a:p>
          <a:p>
            <a:pPr algn="l"/>
            <a:r>
              <a:rPr lang="en-GB" sz="900" dirty="0">
                <a:hlinkClick r:id="rId4"/>
              </a:rPr>
              <a:t>http://www.efbww.org/pdfs/Nano.pdf</a:t>
            </a:r>
            <a:endParaRPr lang="en-GB" sz="900" dirty="0"/>
          </a:p>
          <a:p>
            <a:pPr algn="l"/>
            <a:endParaRPr lang="en-GB" sz="9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131" y="3212977"/>
            <a:ext cx="3527421" cy="171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621" y="4902027"/>
            <a:ext cx="1470403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jdelijke aanduiding voor tekst 3"/>
          <p:cNvSpPr txBox="1">
            <a:spLocks/>
          </p:cNvSpPr>
          <p:nvPr/>
        </p:nvSpPr>
        <p:spPr>
          <a:xfrm>
            <a:off x="3152067" y="6126163"/>
            <a:ext cx="3751150" cy="57551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Date, location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736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2480" y="116632"/>
            <a:ext cx="5928659" cy="936104"/>
          </a:xfrm>
        </p:spPr>
        <p:txBody>
          <a:bodyPr/>
          <a:lstStyle/>
          <a:p>
            <a:r>
              <a:rPr lang="en-GB" dirty="0" smtClean="0"/>
              <a:t>Nano now and in the future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628801"/>
            <a:ext cx="4664968" cy="280831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 2004, a scientist working in the US proposed 4 generations of nanotechnologies, with the 1st generation already existing: nanomaterials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1</a:t>
            </a:r>
            <a:r>
              <a:rPr lang="en-US" sz="1600" baseline="30000" dirty="0"/>
              <a:t>st</a:t>
            </a:r>
            <a:r>
              <a:rPr lang="en-US" sz="1600" dirty="0"/>
              <a:t> generation generally combines a nanomaterial with another material to introduce a new functionality or enhance performance/</a:t>
            </a:r>
            <a:r>
              <a:rPr lang="en-US" sz="1600" dirty="0" err="1"/>
              <a:t>behaviour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Increasing complexity and ethical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Generational timeline was optimistic</a:t>
            </a:r>
          </a:p>
          <a:p>
            <a:endParaRPr lang="en-US" sz="1600" dirty="0" smtClean="0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116463" y="1412808"/>
            <a:ext cx="4212468" cy="43204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ijdelijke aanduiding voor tekst 3"/>
          <p:cNvSpPr txBox="1">
            <a:spLocks/>
          </p:cNvSpPr>
          <p:nvPr/>
        </p:nvSpPr>
        <p:spPr>
          <a:xfrm>
            <a:off x="5712887" y="5157192"/>
            <a:ext cx="4172913" cy="93610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900" dirty="0" smtClean="0"/>
              <a:t>References:</a:t>
            </a:r>
          </a:p>
          <a:p>
            <a:pPr algn="l"/>
            <a:r>
              <a:rPr lang="en-GB" sz="900" dirty="0" err="1" smtClean="0"/>
              <a:t>Mihael</a:t>
            </a:r>
            <a:r>
              <a:rPr lang="en-GB" sz="900" dirty="0" smtClean="0"/>
              <a:t> </a:t>
            </a:r>
            <a:r>
              <a:rPr lang="en-GB" sz="900" dirty="0" err="1" smtClean="0"/>
              <a:t>Roco</a:t>
            </a:r>
            <a:r>
              <a:rPr lang="en-GB" sz="900" dirty="0"/>
              <a:t>: </a:t>
            </a:r>
            <a:r>
              <a:rPr lang="en-GB" sz="900" dirty="0">
                <a:hlinkClick r:id="rId3"/>
              </a:rPr>
              <a:t>http://irgc.org/IMG/pdf/Mike_Roco_Risk_Governance_for_Nanotechnology_-_An_Introduction_to_Frame_2_.</a:t>
            </a:r>
            <a:r>
              <a:rPr lang="en-GB" sz="900" dirty="0" smtClean="0">
                <a:hlinkClick r:id="rId3"/>
              </a:rPr>
              <a:t>pdf</a:t>
            </a:r>
            <a:endParaRPr lang="en-GB" sz="900" dirty="0" smtClean="0"/>
          </a:p>
          <a:p>
            <a:pPr algn="l"/>
            <a:r>
              <a:rPr lang="en-GB" sz="900" dirty="0" smtClean="0"/>
              <a:t>Woodrow Wilson Institute </a:t>
            </a:r>
            <a:r>
              <a:rPr lang="en-GB" sz="900" i="1" dirty="0" smtClean="0"/>
              <a:t>Oversight of </a:t>
            </a:r>
            <a:r>
              <a:rPr lang="en-GB" sz="900" i="1" dirty="0"/>
              <a:t>Next-Generation Nanotechnology </a:t>
            </a:r>
            <a:r>
              <a:rPr lang="en-GB" sz="900" i="1" dirty="0" smtClean="0"/>
              <a:t> (</a:t>
            </a:r>
            <a:r>
              <a:rPr lang="en-GB" sz="900" i="1" dirty="0" smtClean="0">
                <a:hlinkClick r:id="rId4"/>
              </a:rPr>
              <a:t>http</a:t>
            </a:r>
            <a:r>
              <a:rPr lang="en-GB" sz="900" i="1" dirty="0">
                <a:hlinkClick r:id="rId4"/>
              </a:rPr>
              <a:t>://</a:t>
            </a:r>
            <a:r>
              <a:rPr lang="en-GB" sz="900" i="1" dirty="0" smtClean="0">
                <a:hlinkClick r:id="rId4"/>
              </a:rPr>
              <a:t>www.nanotechproject.org/process/assets/files/7316/pen-18.pdf</a:t>
            </a:r>
            <a:r>
              <a:rPr lang="en-GB" sz="900" i="1" dirty="0" smtClean="0"/>
              <a:t>)</a:t>
            </a:r>
          </a:p>
          <a:p>
            <a:pPr algn="l"/>
            <a:endParaRPr lang="en-GB" sz="900" dirty="0" smtClean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956" y="1288935"/>
            <a:ext cx="5322844" cy="340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3152067" y="6165304"/>
            <a:ext cx="3751150" cy="575518"/>
          </a:xfrm>
        </p:spPr>
        <p:txBody>
          <a:bodyPr/>
          <a:lstStyle/>
          <a:p>
            <a:r>
              <a:rPr lang="en-GB" dirty="0" smtClean="0"/>
              <a:t>Date</a:t>
            </a:r>
            <a:r>
              <a:rPr lang="en-GB" smtClean="0"/>
              <a:t>, location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635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noDiode_PP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NanoDiode_PPT_Template.potx</Template>
  <TotalTime>1665</TotalTime>
  <Words>573</Words>
  <Application>Microsoft Office PowerPoint</Application>
  <PresentationFormat>A4 Paper (210x297 mm)</PresentationFormat>
  <Paragraphs>88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NanoDiode_PPT_Template</vt:lpstr>
      <vt:lpstr>Presentation 3: What is nano?</vt:lpstr>
      <vt:lpstr>What is nano?</vt:lpstr>
      <vt:lpstr>Types of nanomaterials</vt:lpstr>
      <vt:lpstr>Different approaches to nanotechnology</vt:lpstr>
      <vt:lpstr>Classes of nanomaterials</vt:lpstr>
      <vt:lpstr>NanoZnO – One Chemistry, Many Shapes</vt:lpstr>
      <vt:lpstr>Why are nanomaterials used?</vt:lpstr>
      <vt:lpstr>Examples of nanomaterials in products</vt:lpstr>
      <vt:lpstr>Nano now and in the future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APorovic</dc:creator>
  <cp:lastModifiedBy>Fedrigo, Doreen</cp:lastModifiedBy>
  <cp:revision>120</cp:revision>
  <cp:lastPrinted>2015-04-22T10:42:44Z</cp:lastPrinted>
  <dcterms:created xsi:type="dcterms:W3CDTF">2013-10-22T16:42:20Z</dcterms:created>
  <dcterms:modified xsi:type="dcterms:W3CDTF">2015-07-16T10:18:33Z</dcterms:modified>
</cp:coreProperties>
</file>