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7" r:id="rId9"/>
    <p:sldId id="262" r:id="rId10"/>
    <p:sldId id="268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942B-D217-456C-ABAB-1B4CD290E204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E4DF-4B3F-4B88-B28E-6360D9F15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5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942B-D217-456C-ABAB-1B4CD290E204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E4DF-4B3F-4B88-B28E-6360D9F15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8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942B-D217-456C-ABAB-1B4CD290E204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E4DF-4B3F-4B88-B28E-6360D9F15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9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942B-D217-456C-ABAB-1B4CD290E204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E4DF-4B3F-4B88-B28E-6360D9F15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3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942B-D217-456C-ABAB-1B4CD290E204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E4DF-4B3F-4B88-B28E-6360D9F15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4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942B-D217-456C-ABAB-1B4CD290E204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E4DF-4B3F-4B88-B28E-6360D9F15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9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942B-D217-456C-ABAB-1B4CD290E204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E4DF-4B3F-4B88-B28E-6360D9F15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0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942B-D217-456C-ABAB-1B4CD290E204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E4DF-4B3F-4B88-B28E-6360D9F15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7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942B-D217-456C-ABAB-1B4CD290E204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E4DF-4B3F-4B88-B28E-6360D9F15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1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942B-D217-456C-ABAB-1B4CD290E204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E4DF-4B3F-4B88-B28E-6360D9F15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0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942B-D217-456C-ABAB-1B4CD290E204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E4DF-4B3F-4B88-B28E-6360D9F15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0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4942B-D217-456C-ABAB-1B4CD290E204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AE4DF-4B3F-4B88-B28E-6360D9F15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609600"/>
            <a:ext cx="8398213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Mycoplasma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Dr. </a:t>
            </a:r>
            <a:r>
              <a:rPr lang="en-US" sz="3600" b="1" dirty="0" err="1" smtClean="0">
                <a:solidFill>
                  <a:schemeClr val="accent6"/>
                </a:solidFill>
              </a:rPr>
              <a:t>Shinde</a:t>
            </a:r>
            <a:r>
              <a:rPr lang="en-US" sz="3600" b="1" dirty="0" smtClean="0">
                <a:solidFill>
                  <a:schemeClr val="accent6"/>
                </a:solidFill>
              </a:rPr>
              <a:t> A. </a:t>
            </a:r>
            <a:r>
              <a:rPr lang="en-US" sz="3600" b="1" smtClean="0">
                <a:solidFill>
                  <a:schemeClr val="accent6"/>
                </a:solidFill>
              </a:rPr>
              <a:t>S.</a:t>
            </a:r>
            <a:endParaRPr lang="en-US" sz="3600" b="1" dirty="0" smtClean="0">
              <a:solidFill>
                <a:schemeClr val="accent6"/>
              </a:solidFill>
            </a:endParaRPr>
          </a:p>
          <a:p>
            <a:r>
              <a:rPr lang="en-US" sz="2000" dirty="0" smtClean="0">
                <a:solidFill>
                  <a:schemeClr val="accent6"/>
                </a:solidFill>
              </a:rPr>
              <a:t>Department of Botany</a:t>
            </a:r>
          </a:p>
          <a:p>
            <a:r>
              <a:rPr lang="en-US" sz="2000" dirty="0" smtClean="0">
                <a:solidFill>
                  <a:schemeClr val="accent6"/>
                </a:solidFill>
              </a:rPr>
              <a:t>Shri Chhatrapati Shivaji </a:t>
            </a:r>
            <a:r>
              <a:rPr lang="en-US" sz="2000" dirty="0" err="1" smtClean="0">
                <a:solidFill>
                  <a:schemeClr val="accent6"/>
                </a:solidFill>
              </a:rPr>
              <a:t>College,Omerga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26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2107"/>
            <a:ext cx="7010400" cy="540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i="1" dirty="0" smtClean="0"/>
              <a:t>Mycobacterium tuberculosis </a:t>
            </a:r>
            <a:br>
              <a:rPr lang="en-US" sz="3600" b="1" i="1" dirty="0" smtClean="0"/>
            </a:br>
            <a:r>
              <a:rPr lang="en-US" sz="3600" b="1" i="1" dirty="0" smtClean="0"/>
              <a:t>…</a:t>
            </a:r>
            <a:r>
              <a:rPr lang="en-US" sz="3600" b="1" dirty="0" smtClean="0"/>
              <a:t>is Aerobic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21407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b="1" i="1" dirty="0"/>
              <a:t>Tubercle Bacilli </a:t>
            </a:r>
            <a:r>
              <a:rPr lang="en-US" sz="2800" b="1" dirty="0"/>
              <a:t>– Tuberculosis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2400" b="1" dirty="0"/>
              <a:t>Etiological agents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i="1" dirty="0"/>
              <a:t>Mycobacterium tuberculosis </a:t>
            </a:r>
            <a:r>
              <a:rPr lang="en-US" sz="2000" b="1" dirty="0"/>
              <a:t>(Human strain)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i="1" dirty="0"/>
              <a:t>Mycobacterium </a:t>
            </a:r>
            <a:r>
              <a:rPr lang="en-US" sz="2000" i="1" dirty="0" err="1"/>
              <a:t>bovis</a:t>
            </a:r>
            <a:r>
              <a:rPr lang="en-US" sz="2000" i="1" dirty="0"/>
              <a:t> </a:t>
            </a:r>
            <a:r>
              <a:rPr lang="en-US" sz="2000" b="1" dirty="0"/>
              <a:t>(found in cattle only)</a:t>
            </a:r>
            <a:endParaRPr lang="en-US" sz="2000" i="1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2400" b="1" dirty="0" err="1"/>
              <a:t>Epidemiolgy</a:t>
            </a:r>
            <a:endParaRPr lang="en-US" sz="2400" b="1" dirty="0"/>
          </a:p>
          <a:p>
            <a:pPr lvl="2">
              <a:lnSpc>
                <a:spcPct val="80000"/>
              </a:lnSpc>
            </a:pPr>
            <a:r>
              <a:rPr lang="en-US" sz="2000" b="1" dirty="0"/>
              <a:t>Transmission:</a:t>
            </a:r>
            <a:r>
              <a:rPr lang="en-US" sz="2000" dirty="0"/>
              <a:t> close </a:t>
            </a:r>
            <a:r>
              <a:rPr lang="en-US" sz="2000" b="1" dirty="0"/>
              <a:t>person-to-person contact via inhalation of infectious aerosols</a:t>
            </a:r>
            <a:r>
              <a:rPr lang="en-US" sz="2000" dirty="0"/>
              <a:t> (shed by coughing)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Organisms remain viable in the environment for a long time d/t resistance to </a:t>
            </a:r>
            <a:r>
              <a:rPr lang="en-US" sz="2000" dirty="0" err="1"/>
              <a:t>dessication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sz="2000" dirty="0"/>
              <a:t>Single infected person can pass organism to others in an exposed group: family, classroom, hospital ward.</a:t>
            </a:r>
          </a:p>
          <a:p>
            <a:pPr lvl="2">
              <a:lnSpc>
                <a:spcPct val="80000"/>
              </a:lnSpc>
            </a:pPr>
            <a:r>
              <a:rPr lang="en-US" sz="2000" b="1" dirty="0"/>
              <a:t>High Rates of Infection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Homeless, recent immigrants, drug addicts, AIDS </a:t>
            </a:r>
            <a:r>
              <a:rPr lang="en-US" sz="1800" dirty="0" err="1"/>
              <a:t>pts</a:t>
            </a:r>
            <a:endParaRPr lang="en-US" sz="1800" dirty="0"/>
          </a:p>
          <a:p>
            <a:pPr lvl="3">
              <a:lnSpc>
                <a:spcPct val="80000"/>
              </a:lnSpc>
            </a:pPr>
            <a:r>
              <a:rPr lang="en-US" sz="1800" dirty="0"/>
              <a:t>Nosocomial transmission – AIDS </a:t>
            </a:r>
            <a:r>
              <a:rPr lang="en-US" sz="1800" dirty="0" err="1"/>
              <a:t>pts</a:t>
            </a:r>
            <a:r>
              <a:rPr lang="en-US" sz="1800" dirty="0"/>
              <a:t> or multi-drug resistant TB</a:t>
            </a:r>
          </a:p>
        </p:txBody>
      </p:sp>
    </p:spTree>
    <p:extLst>
      <p:ext uri="{BB962C8B-B14F-4D97-AF65-F5344CB8AC3E}">
        <p14:creationId xmlns:p14="http://schemas.microsoft.com/office/powerpoint/2010/main" val="3678082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&amp; General Characteristics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b="1" dirty="0" smtClean="0"/>
              <a:t>Family		: </a:t>
            </a:r>
            <a:r>
              <a:rPr lang="en-US" sz="2000" dirty="0" err="1"/>
              <a:t>Mycoplasmaceae</a:t>
            </a:r>
            <a:endParaRPr lang="en-US" sz="2000" b="1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 smtClean="0"/>
              <a:t>Genus		:</a:t>
            </a:r>
            <a:r>
              <a:rPr lang="en-US" sz="2000" dirty="0" smtClean="0"/>
              <a:t> </a:t>
            </a:r>
            <a:r>
              <a:rPr lang="en-US" sz="2000" i="1" dirty="0"/>
              <a:t>Mycoplasma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 smtClean="0"/>
              <a:t>Species		: </a:t>
            </a:r>
            <a:r>
              <a:rPr lang="en-US" sz="2000" i="1" dirty="0"/>
              <a:t>Mycoplasma </a:t>
            </a:r>
            <a:r>
              <a:rPr lang="en-US" sz="2000" i="1" dirty="0" err="1"/>
              <a:t>pneumoniae</a:t>
            </a:r>
            <a:r>
              <a:rPr lang="en-US" sz="2000" i="1" dirty="0"/>
              <a:t>			  	         </a:t>
            </a:r>
            <a:r>
              <a:rPr lang="en-US" sz="2000" i="1" dirty="0" smtClean="0"/>
              <a:t>	  </a:t>
            </a:r>
            <a:r>
              <a:rPr lang="en-US" sz="2000" i="1" dirty="0" err="1" smtClean="0"/>
              <a:t>Mycolplasma</a:t>
            </a:r>
            <a:r>
              <a:rPr lang="en-US" sz="2000" i="1" dirty="0" smtClean="0"/>
              <a:t> </a:t>
            </a:r>
            <a:r>
              <a:rPr lang="en-US" sz="2000" i="1" dirty="0" err="1"/>
              <a:t>hominis</a:t>
            </a:r>
            <a:r>
              <a:rPr lang="en-US" sz="2000" i="1" dirty="0"/>
              <a:t>			 	         </a:t>
            </a:r>
            <a:r>
              <a:rPr lang="en-US" sz="2000" i="1" dirty="0" smtClean="0"/>
              <a:t>	  	  </a:t>
            </a:r>
            <a:r>
              <a:rPr lang="en-US" sz="2000" i="1" dirty="0" err="1" smtClean="0"/>
              <a:t>Ureaplasma</a:t>
            </a:r>
            <a:r>
              <a:rPr lang="en-US" sz="2000" i="1" dirty="0" smtClean="0"/>
              <a:t> </a:t>
            </a:r>
            <a:r>
              <a:rPr lang="en-US" sz="2000" i="1" dirty="0" err="1"/>
              <a:t>urealyticum</a:t>
            </a:r>
            <a:endParaRPr lang="en-US" sz="2000" i="1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/>
              <a:t>General Genus Characteristics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dirty="0"/>
              <a:t>Small, prokaryotic organisms w/ </a:t>
            </a:r>
            <a:r>
              <a:rPr lang="en-US" sz="2000" b="1" dirty="0"/>
              <a:t>NO </a:t>
            </a:r>
            <a:r>
              <a:rPr lang="en-US" sz="2000" dirty="0"/>
              <a:t>PG cell walls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dirty="0"/>
              <a:t>Enclosed in a single, </a:t>
            </a:r>
            <a:r>
              <a:rPr lang="en-US" sz="2000" dirty="0" err="1"/>
              <a:t>trilaminar</a:t>
            </a:r>
            <a:r>
              <a:rPr lang="en-US" sz="2000" dirty="0"/>
              <a:t> plasma membrane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Composed of a lipid bilayer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Classified as plastic and pleomorphic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000" b="1" dirty="0">
                <a:solidFill>
                  <a:srgbClr val="7030A0"/>
                </a:solidFill>
              </a:rPr>
              <a:t>Smallest</a:t>
            </a:r>
            <a:r>
              <a:rPr lang="en-US" sz="2000" dirty="0">
                <a:solidFill>
                  <a:srgbClr val="7030A0"/>
                </a:solidFill>
              </a:rPr>
              <a:t> of known free-living, self-replicating prokaryotic cells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Frequently pass thru bacteriologic filters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dirty="0"/>
              <a:t>Widely distributed in nature, including normal flora of mouth and genitourinary tract of humans and other mammals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dirty="0"/>
              <a:t>Insensitive to antibiotics that inhibit cell division by preventing cell wall synthesis</a:t>
            </a:r>
          </a:p>
        </p:txBody>
      </p:sp>
    </p:spTree>
    <p:extLst>
      <p:ext uri="{BB962C8B-B14F-4D97-AF65-F5344CB8AC3E}">
        <p14:creationId xmlns:p14="http://schemas.microsoft.com/office/powerpoint/2010/main" val="82453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Characteristics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General Genus Characteristics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Limited biosynthetic capabilities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Require small, organic molecules for growth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smtClean="0"/>
              <a:t>Contain </a:t>
            </a:r>
            <a:r>
              <a:rPr lang="en-US" sz="2400" dirty="0"/>
              <a:t>sterols in cell membranes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dirty="0" smtClean="0"/>
              <a:t>	Require </a:t>
            </a:r>
            <a:r>
              <a:rPr lang="en-US" dirty="0"/>
              <a:t>external source of cholesterol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Medically important species are facultative anaerobes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Laboratory setting: production of small colonies on specialized agar after 3-4 days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dirty="0" smtClean="0"/>
              <a:t>	Central </a:t>
            </a:r>
            <a:r>
              <a:rPr lang="en-US" dirty="0"/>
              <a:t>portion – penetrates the agar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dirty="0" smtClean="0"/>
              <a:t>	Periphery </a:t>
            </a:r>
            <a:r>
              <a:rPr lang="en-US" dirty="0"/>
              <a:t>spreads to adjacent surfaces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dirty="0" smtClean="0"/>
              <a:t>	“</a:t>
            </a:r>
            <a:r>
              <a:rPr lang="en-US" dirty="0"/>
              <a:t>fried-egg” appearance</a:t>
            </a:r>
          </a:p>
        </p:txBody>
      </p:sp>
    </p:spTree>
    <p:extLst>
      <p:ext uri="{BB962C8B-B14F-4D97-AF65-F5344CB8AC3E}">
        <p14:creationId xmlns:p14="http://schemas.microsoft.com/office/powerpoint/2010/main" val="70376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05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83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Mycoplasma </a:t>
            </a:r>
            <a:r>
              <a:rPr lang="en-US" i="1" dirty="0" err="1" smtClean="0"/>
              <a:t>pneumoniae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Etiological agent for disease known as </a:t>
            </a:r>
            <a:r>
              <a:rPr lang="en-US" sz="2400" b="1" dirty="0"/>
              <a:t>Primary Atypical Pneumonia (“Walking Pneumonia”)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Lower respiratory tract infection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Mode of Transmission:</a:t>
            </a:r>
            <a:r>
              <a:rPr lang="en-US" sz="2400" dirty="0"/>
              <a:t> person-to-person via respiratory droplets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Epidemiology:</a:t>
            </a:r>
            <a:r>
              <a:rPr lang="en-US" sz="2400" dirty="0"/>
              <a:t> worldwide distribution, year-round infection w/ ↑ incidence in late fall and winter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Cases usu. sporadic; epidemics do occur – among individuals in close contact: schools, prisons, military populations.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Highest incidence = older children, young adults (6-20 </a:t>
            </a:r>
            <a:r>
              <a:rPr lang="en-US" sz="2400" dirty="0" err="1"/>
              <a:t>yoa</a:t>
            </a:r>
            <a:r>
              <a:rPr lang="en-US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333638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914400"/>
            <a:ext cx="8763000" cy="795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22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Mycobacteria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b="1" dirty="0" smtClean="0"/>
              <a:t>Genus	:</a:t>
            </a:r>
            <a:r>
              <a:rPr lang="en-US" sz="2000" dirty="0" smtClean="0"/>
              <a:t> </a:t>
            </a:r>
            <a:r>
              <a:rPr lang="en-US" sz="2000" dirty="0"/>
              <a:t>Mycobacterium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 smtClean="0"/>
              <a:t>Species	:</a:t>
            </a:r>
            <a:r>
              <a:rPr lang="en-US" sz="2000" dirty="0" smtClean="0"/>
              <a:t> </a:t>
            </a:r>
            <a:r>
              <a:rPr lang="en-US" sz="2000" i="1" dirty="0" err="1"/>
              <a:t>Mycobcaterium</a:t>
            </a:r>
            <a:r>
              <a:rPr lang="en-US" sz="2000" i="1" dirty="0"/>
              <a:t> tuberculosis		     		           </a:t>
            </a:r>
            <a:r>
              <a:rPr lang="en-US" sz="2000" i="1" dirty="0" smtClean="0"/>
              <a:t>	  Mycobacterium </a:t>
            </a:r>
            <a:r>
              <a:rPr lang="en-US" sz="2000" i="1" dirty="0" err="1"/>
              <a:t>bovis</a:t>
            </a:r>
            <a:r>
              <a:rPr lang="en-US" sz="2000" i="1" dirty="0"/>
              <a:t>				     	           </a:t>
            </a:r>
            <a:r>
              <a:rPr lang="en-US" sz="2000" i="1" dirty="0" smtClean="0"/>
              <a:t>	  </a:t>
            </a:r>
            <a:r>
              <a:rPr lang="en-US" sz="2000" i="1" dirty="0" err="1" smtClean="0"/>
              <a:t>Mycobcaterium</a:t>
            </a:r>
            <a:r>
              <a:rPr lang="en-US" sz="2000" i="1" dirty="0" smtClean="0"/>
              <a:t> </a:t>
            </a:r>
            <a:r>
              <a:rPr lang="en-US" sz="2000" i="1" dirty="0" err="1"/>
              <a:t>avium-intracellulare</a:t>
            </a:r>
            <a:r>
              <a:rPr lang="en-US" sz="2000" i="1" dirty="0"/>
              <a:t> </a:t>
            </a:r>
            <a:r>
              <a:rPr lang="en-US" sz="1800" dirty="0"/>
              <a:t>(</a:t>
            </a:r>
            <a:r>
              <a:rPr lang="en-US" sz="1800" b="1" dirty="0"/>
              <a:t>MOTT</a:t>
            </a:r>
            <a:r>
              <a:rPr lang="en-US" sz="1800" dirty="0"/>
              <a:t> or </a:t>
            </a:r>
            <a:r>
              <a:rPr lang="en-US" sz="1800" b="1" dirty="0" err="1"/>
              <a:t>Atypicals</a:t>
            </a:r>
            <a:r>
              <a:rPr lang="en-US" sz="1800" dirty="0"/>
              <a:t>)             	  </a:t>
            </a:r>
            <a:r>
              <a:rPr lang="en-US" sz="1800" i="1" dirty="0" smtClean="0"/>
              <a:t>Mycobacterium </a:t>
            </a:r>
            <a:r>
              <a:rPr lang="en-US" sz="1800" i="1" dirty="0" err="1"/>
              <a:t>leprae</a:t>
            </a:r>
            <a:r>
              <a:rPr lang="en-US" sz="1800" dirty="0"/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 smtClean="0"/>
              <a:t>General </a:t>
            </a:r>
            <a:r>
              <a:rPr lang="en-US" sz="2000" b="1" dirty="0"/>
              <a:t>Genus Characteristics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1800" b="1" dirty="0"/>
              <a:t>Mycobacteria have a high lipid content</a:t>
            </a:r>
          </a:p>
          <a:p>
            <a:pPr marL="1371600" lvl="2" indent="-457200">
              <a:lnSpc>
                <a:spcPct val="80000"/>
              </a:lnSpc>
              <a:buFontTx/>
              <a:buChar char="–"/>
            </a:pPr>
            <a:r>
              <a:rPr lang="en-US" sz="1800" b="1" dirty="0"/>
              <a:t>Cell wall is a complex layered complex: </a:t>
            </a:r>
            <a:r>
              <a:rPr lang="en-US" sz="1400" b="1" dirty="0"/>
              <a:t>Gram (+) w/ a lot of Lipid</a:t>
            </a:r>
          </a:p>
          <a:p>
            <a:pPr marL="1752600" lvl="3" indent="-381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dirty="0"/>
              <a:t>PG skeleton </a:t>
            </a:r>
            <a:r>
              <a:rPr lang="en-US" sz="1600" dirty="0" err="1"/>
              <a:t>overlayed</a:t>
            </a:r>
            <a:r>
              <a:rPr lang="en-US" sz="1600" dirty="0"/>
              <a:t> w/ layers of Lipid (fat)</a:t>
            </a:r>
          </a:p>
          <a:p>
            <a:pPr marL="1752600" lvl="3" indent="-381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dirty="0"/>
              <a:t>1° lipid = </a:t>
            </a:r>
            <a:r>
              <a:rPr lang="en-US" sz="1600" b="1" dirty="0" err="1"/>
              <a:t>Mycolic</a:t>
            </a:r>
            <a:r>
              <a:rPr lang="en-US" sz="1600" b="1" dirty="0"/>
              <a:t> Acid</a:t>
            </a:r>
          </a:p>
          <a:p>
            <a:pPr marL="1752600" lvl="3" indent="-381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/>
              <a:t>Lipid accounts for 40-60% of dry wt. of cell</a:t>
            </a:r>
          </a:p>
          <a:p>
            <a:pPr marL="1371600" lvl="2" indent="-457200">
              <a:lnSpc>
                <a:spcPct val="80000"/>
              </a:lnSpc>
              <a:buFontTx/>
              <a:buChar char="–"/>
            </a:pPr>
            <a:r>
              <a:rPr lang="en-US" sz="1800" b="1" dirty="0"/>
              <a:t>Cell wall composition responsible for distinguishing traits</a:t>
            </a:r>
          </a:p>
          <a:p>
            <a:pPr marL="1752600" lvl="3" indent="-381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dirty="0"/>
              <a:t>Acid fastness</a:t>
            </a:r>
          </a:p>
          <a:p>
            <a:pPr marL="1752600" lvl="3" indent="-381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dirty="0"/>
              <a:t>Slow growth</a:t>
            </a:r>
          </a:p>
          <a:p>
            <a:pPr marL="1752600" lvl="3" indent="-381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dirty="0"/>
              <a:t>Resistance to disinfectants, stains, and common antibiotics; also corrosive action of strong acids &amp; alkalis; drying, but not heat &amp;UV rad</a:t>
            </a:r>
          </a:p>
          <a:p>
            <a:pPr marL="1752600" lvl="3" indent="-381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dirty="0"/>
              <a:t>Antigenicity – surface glycolipids</a:t>
            </a:r>
          </a:p>
        </p:txBody>
      </p:sp>
    </p:spTree>
    <p:extLst>
      <p:ext uri="{BB962C8B-B14F-4D97-AF65-F5344CB8AC3E}">
        <p14:creationId xmlns:p14="http://schemas.microsoft.com/office/powerpoint/2010/main" val="2176164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i="1" dirty="0" smtClean="0"/>
              <a:t>Mycobacterium tuberculosis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937835" cy="538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74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General Characteristics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General Genus Characteristics</a:t>
            </a:r>
          </a:p>
          <a:p>
            <a:pPr marL="990600" lvl="1" indent="-533400">
              <a:buFontTx/>
              <a:buAutoNum type="arabicPeriod" startAt="2"/>
            </a:pPr>
            <a:r>
              <a:rPr lang="en-US" sz="2400" b="1" dirty="0"/>
              <a:t>Acid-Fast Bacilli</a:t>
            </a:r>
          </a:p>
          <a:p>
            <a:pPr marL="1371600" lvl="2" indent="-457200">
              <a:buFontTx/>
              <a:buChar char="–"/>
            </a:pPr>
            <a:r>
              <a:rPr lang="en-US" sz="2000" b="1" dirty="0" err="1"/>
              <a:t>Ziehl-Neelsen</a:t>
            </a:r>
            <a:r>
              <a:rPr lang="en-US" sz="2000" b="1" dirty="0"/>
              <a:t> Procedure</a:t>
            </a:r>
            <a:r>
              <a:rPr lang="en-US" sz="2000" dirty="0"/>
              <a:t>: acid fast stain (</a:t>
            </a:r>
            <a:r>
              <a:rPr lang="en-US" sz="2000" b="1" dirty="0" err="1"/>
              <a:t>Carbol-fuchsin</a:t>
            </a:r>
            <a:r>
              <a:rPr lang="en-US" sz="2000" dirty="0"/>
              <a:t>) is forced by heat or detergent into the cell</a:t>
            </a:r>
          </a:p>
          <a:p>
            <a:pPr marL="1371600" lvl="2" indent="-457200">
              <a:buFontTx/>
              <a:buChar char="–"/>
            </a:pPr>
            <a:r>
              <a:rPr lang="en-US" sz="2000" dirty="0"/>
              <a:t>Bacterium resists acid alcohol </a:t>
            </a:r>
            <a:r>
              <a:rPr lang="en-US" sz="2000" dirty="0" err="1"/>
              <a:t>decolorization</a:t>
            </a:r>
            <a:r>
              <a:rPr lang="en-US" sz="2000" dirty="0"/>
              <a:t> &amp; retains </a:t>
            </a:r>
            <a:r>
              <a:rPr lang="en-US" sz="2000" b="1" dirty="0">
                <a:solidFill>
                  <a:srgbClr val="CC0000"/>
                </a:solidFill>
              </a:rPr>
              <a:t>RED color</a:t>
            </a:r>
            <a:r>
              <a:rPr lang="en-US" sz="2000" dirty="0"/>
              <a:t> of acid fast stain</a:t>
            </a:r>
          </a:p>
          <a:p>
            <a:pPr marL="1371600" lvl="2" indent="-457200">
              <a:buFontTx/>
              <a:buChar char="–"/>
            </a:pPr>
            <a:r>
              <a:rPr lang="en-US" sz="2000" b="1" dirty="0"/>
              <a:t>NOT </a:t>
            </a:r>
            <a:r>
              <a:rPr lang="en-US" sz="2000" dirty="0"/>
              <a:t>able to be stained by Gram stain reagents</a:t>
            </a:r>
          </a:p>
          <a:p>
            <a:pPr marL="1371600" lvl="2" indent="-457200">
              <a:buFontTx/>
              <a:buChar char="–"/>
            </a:pPr>
            <a:r>
              <a:rPr lang="en-US" sz="2000" dirty="0"/>
              <a:t>Waxy cell surface makes bacterium strongly </a:t>
            </a:r>
            <a:r>
              <a:rPr lang="en-US" sz="2000" b="1" dirty="0"/>
              <a:t>hydrophobic</a:t>
            </a:r>
          </a:p>
          <a:p>
            <a:pPr marL="990600" lvl="1" indent="-533400">
              <a:buFontTx/>
              <a:buAutoNum type="arabicPeriod" startAt="2"/>
            </a:pPr>
            <a:r>
              <a:rPr lang="en-US" sz="2400" b="1" dirty="0"/>
              <a:t>Slow Growth Rate</a:t>
            </a:r>
          </a:p>
          <a:p>
            <a:pPr marL="1371600" lvl="2" indent="-457200">
              <a:buFontTx/>
              <a:buChar char="–"/>
            </a:pPr>
            <a:r>
              <a:rPr lang="en-US" sz="2000" dirty="0"/>
              <a:t>Generation time = </a:t>
            </a:r>
            <a:r>
              <a:rPr lang="en-US" sz="2000" b="1" dirty="0"/>
              <a:t>18-24 hours</a:t>
            </a:r>
            <a:r>
              <a:rPr lang="en-US" sz="2000" dirty="0"/>
              <a:t>; compare </a:t>
            </a:r>
            <a:r>
              <a:rPr lang="en-US" sz="2000" i="1" dirty="0"/>
              <a:t>E. coli </a:t>
            </a:r>
            <a:r>
              <a:rPr lang="en-US" sz="2000" dirty="0"/>
              <a:t>@ 30 min</a:t>
            </a:r>
          </a:p>
          <a:p>
            <a:pPr marL="1371600" lvl="2" indent="-457200">
              <a:buFontTx/>
              <a:buChar char="–"/>
            </a:pPr>
            <a:r>
              <a:rPr lang="en-US" sz="2000" dirty="0"/>
              <a:t>Slow growth rate d/t lipid-rich cell wall</a:t>
            </a:r>
          </a:p>
        </p:txBody>
      </p:sp>
    </p:spTree>
    <p:extLst>
      <p:ext uri="{BB962C8B-B14F-4D97-AF65-F5344CB8AC3E}">
        <p14:creationId xmlns:p14="http://schemas.microsoft.com/office/powerpoint/2010/main" val="1042820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294</Words>
  <Application>Microsoft Office PowerPoint</Application>
  <PresentationFormat>On-screen Show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Mycoplasma</vt:lpstr>
      <vt:lpstr>Classification &amp; General Characteristics</vt:lpstr>
      <vt:lpstr>General Characteristics</vt:lpstr>
      <vt:lpstr>PowerPoint Presentation</vt:lpstr>
      <vt:lpstr>Mycoplasma pneumoniae</vt:lpstr>
      <vt:lpstr>PowerPoint Presentation</vt:lpstr>
      <vt:lpstr>Mycobacteria</vt:lpstr>
      <vt:lpstr>Mycobacterium tuberculosis</vt:lpstr>
      <vt:lpstr>General Characteristics </vt:lpstr>
      <vt:lpstr>Mycobacterium tuberculosis  …is Aerobic</vt:lpstr>
      <vt:lpstr>Clinical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Mycoplasma</dc:title>
  <dc:creator>user</dc:creator>
  <cp:lastModifiedBy>Vinod Devarkar</cp:lastModifiedBy>
  <cp:revision>4</cp:revision>
  <dcterms:created xsi:type="dcterms:W3CDTF">2012-09-06T19:21:03Z</dcterms:created>
  <dcterms:modified xsi:type="dcterms:W3CDTF">2019-12-04T10:03:54Z</dcterms:modified>
</cp:coreProperties>
</file>