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0" r:id="rId4"/>
    <p:sldId id="261" r:id="rId5"/>
    <p:sldId id="259" r:id="rId6"/>
    <p:sldId id="257" r:id="rId7"/>
    <p:sldId id="262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4444575-2B71-4DFD-BF61-40E1B175795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52D69A-79F5-4B80-912B-39CDA55C47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4575-2B71-4DFD-BF61-40E1B175795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D69A-79F5-4B80-912B-39CDA55C47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4575-2B71-4DFD-BF61-40E1B175795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D69A-79F5-4B80-912B-39CDA55C47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4444575-2B71-4DFD-BF61-40E1B175795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D69A-79F5-4B80-912B-39CDA55C47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4444575-2B71-4DFD-BF61-40E1B175795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52D69A-79F5-4B80-912B-39CDA55C477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4444575-2B71-4DFD-BF61-40E1B175795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52D69A-79F5-4B80-912B-39CDA55C47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4444575-2B71-4DFD-BF61-40E1B175795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52D69A-79F5-4B80-912B-39CDA55C47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4575-2B71-4DFD-BF61-40E1B175795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2D69A-79F5-4B80-912B-39CDA55C47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4444575-2B71-4DFD-BF61-40E1B175795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52D69A-79F5-4B80-912B-39CDA55C47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4444575-2B71-4DFD-BF61-40E1B175795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52D69A-79F5-4B80-912B-39CDA55C47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4444575-2B71-4DFD-BF61-40E1B175795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52D69A-79F5-4B80-912B-39CDA55C47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4444575-2B71-4DFD-BF61-40E1B1757955}" type="datetimeFigureOut">
              <a:rPr lang="en-US" smtClean="0"/>
              <a:t>04/12/2019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52D69A-79F5-4B80-912B-39CDA55C47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Lichen &amp; Its Importance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3810000"/>
            <a:ext cx="8062912" cy="1752600"/>
          </a:xfrm>
        </p:spPr>
        <p:txBody>
          <a:bodyPr>
            <a:normAutofit/>
          </a:bodyPr>
          <a:lstStyle/>
          <a:p>
            <a:r>
              <a:rPr lang="en-US" b="1" dirty="0" smtClean="0"/>
              <a:t>Dr. </a:t>
            </a:r>
            <a:r>
              <a:rPr lang="en-US" b="1" dirty="0" err="1" smtClean="0"/>
              <a:t>Shinde</a:t>
            </a:r>
            <a:r>
              <a:rPr lang="en-US" b="1" dirty="0" smtClean="0"/>
              <a:t> A. </a:t>
            </a:r>
            <a:r>
              <a:rPr lang="en-US" b="1" smtClean="0"/>
              <a:t>S.</a:t>
            </a:r>
            <a:endParaRPr lang="en-US" b="1" dirty="0" smtClean="0"/>
          </a:p>
          <a:p>
            <a:r>
              <a:rPr lang="en-US" sz="2400" b="1" dirty="0" smtClean="0"/>
              <a:t>Head, Department of Botany</a:t>
            </a:r>
          </a:p>
          <a:p>
            <a:r>
              <a:rPr lang="en-US" sz="2400" b="1" dirty="0" err="1" smtClean="0"/>
              <a:t>Shri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Chhatrapati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Shivaji</a:t>
            </a:r>
            <a:r>
              <a:rPr lang="en-US" sz="2400" b="1" dirty="0" smtClean="0"/>
              <a:t> college, </a:t>
            </a:r>
            <a:r>
              <a:rPr lang="en-US" sz="2400" b="1" dirty="0" err="1" smtClean="0"/>
              <a:t>Omerga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What  Is a Lichen?</a:t>
            </a:r>
            <a:br>
              <a:rPr lang="en-US" sz="4000" b="1" dirty="0" smtClean="0"/>
            </a:br>
            <a:endParaRPr lang="en-US" sz="4000" b="1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51037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Char char="o"/>
            </a:pPr>
            <a:r>
              <a:rPr lang="en-US" sz="2800" dirty="0" smtClean="0"/>
              <a:t>Lichens are made up of two different organisms </a:t>
            </a:r>
            <a:r>
              <a:rPr lang="en-US" sz="2800" b="1" dirty="0" smtClean="0"/>
              <a:t>living together: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A </a:t>
            </a:r>
            <a:r>
              <a:rPr lang="en-US" sz="2800" b="1" dirty="0" smtClean="0"/>
              <a:t>fungus</a:t>
            </a:r>
            <a:r>
              <a:rPr lang="en-US" sz="2800" dirty="0" smtClean="0"/>
              <a:t> and an </a:t>
            </a:r>
            <a:r>
              <a:rPr lang="en-US" sz="2800" b="1" dirty="0" smtClean="0"/>
              <a:t>alga</a:t>
            </a:r>
            <a:r>
              <a:rPr lang="en-US" sz="2800" dirty="0" smtClean="0"/>
              <a:t>. </a:t>
            </a:r>
          </a:p>
          <a:p>
            <a:pPr eaLnBrk="1" hangingPunct="1">
              <a:lnSpc>
                <a:spcPct val="90000"/>
              </a:lnSpc>
              <a:buFontTx/>
              <a:buChar char="o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Char char="o"/>
            </a:pPr>
            <a:r>
              <a:rPr lang="en-US" sz="2800" dirty="0" smtClean="0"/>
              <a:t>The </a:t>
            </a:r>
            <a:r>
              <a:rPr lang="en-US" sz="2800" b="1" dirty="0" smtClean="0"/>
              <a:t>fungus</a:t>
            </a:r>
            <a:r>
              <a:rPr lang="en-US" sz="2800" dirty="0" smtClean="0"/>
              <a:t> provides the body in which the alga can live protected from light and drought. </a:t>
            </a:r>
          </a:p>
          <a:p>
            <a:pPr eaLnBrk="1" hangingPunct="1">
              <a:lnSpc>
                <a:spcPct val="90000"/>
              </a:lnSpc>
              <a:buFontTx/>
              <a:buChar char="o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Char char="o"/>
            </a:pPr>
            <a:r>
              <a:rPr lang="en-US" sz="2800" dirty="0" smtClean="0"/>
              <a:t>The </a:t>
            </a:r>
            <a:r>
              <a:rPr lang="en-US" sz="2800" b="1" dirty="0" smtClean="0"/>
              <a:t>alga</a:t>
            </a:r>
            <a:r>
              <a:rPr lang="en-US" sz="2800" dirty="0" smtClean="0"/>
              <a:t> makes the food for the fungus.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What is Lichen</a:t>
            </a:r>
            <a:endParaRPr lang="en-US" sz="40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67200" y="1219200"/>
            <a:ext cx="47244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“Mutualism” between</a:t>
            </a:r>
          </a:p>
          <a:p>
            <a:pPr marL="742950" marR="0" lvl="1" indent="-28575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Fungus – structure</a:t>
            </a:r>
          </a:p>
          <a:p>
            <a:pPr marL="742950" marR="0" lvl="1" indent="-28575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Alga or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cyanobacterium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provides food</a:t>
            </a:r>
          </a:p>
          <a:p>
            <a:pPr marL="742950" marR="0" lvl="1" indent="-28575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Crustose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lichens form flat crusty plates.  </a:t>
            </a:r>
          </a:p>
          <a:p>
            <a:pPr marL="742950" marR="0" lvl="1" indent="-28575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Foliose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lichens are leafy in appearance, although lobed or branched structures are not true leaves. </a:t>
            </a:r>
          </a:p>
          <a:p>
            <a:pPr marL="742950" marR="0" lvl="1" indent="-28575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Fruticose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lichens are even more finely branched and may hang down like beards from branches or grow up from the ground like tiny shrubs.  </a:t>
            </a:r>
          </a:p>
          <a:p>
            <a:pPr marL="742950" marR="0" lvl="1" indent="-28575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219200"/>
            <a:ext cx="3583071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Lichen internal structure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idx="1"/>
          </p:nvPr>
        </p:nvSpPr>
        <p:spPr bwMode="auto">
          <a:xfrm>
            <a:off x="5257800" y="914400"/>
            <a:ext cx="36576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Lichens are nature’s biological monitors of pollution and air 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quality</a:t>
            </a:r>
          </a:p>
          <a:p>
            <a:pPr algn="just" eaLnBrk="0" hangingPunct="0">
              <a:defRPr/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just" eaLnBrk="0" hangingPunct="0">
              <a:buFontTx/>
              <a:buChar char="•"/>
              <a:defRPr/>
            </a:pPr>
            <a:r>
              <a:rPr lang="en-US" sz="2000" b="1" dirty="0" err="1"/>
              <a:t>Thalli</a:t>
            </a:r>
            <a:r>
              <a:rPr lang="en-US" sz="2000" b="1" dirty="0"/>
              <a:t> act like sponges</a:t>
            </a:r>
          </a:p>
          <a:p>
            <a:pPr lvl="1" algn="just" eaLnBrk="0" hangingPunct="0">
              <a:buFontTx/>
              <a:buChar char="•"/>
              <a:defRPr/>
            </a:pPr>
            <a:r>
              <a:rPr lang="en-US" sz="2000" b="1" dirty="0"/>
              <a:t>Some species more sensitive to pollution</a:t>
            </a:r>
          </a:p>
          <a:p>
            <a:pPr lvl="1" algn="just" eaLnBrk="0" hangingPunct="0">
              <a:buFontTx/>
              <a:buChar char="•"/>
              <a:defRPr/>
            </a:pPr>
            <a:r>
              <a:rPr lang="en-US" sz="2000" b="1" dirty="0"/>
              <a:t>Which species are present can indicate air quality</a:t>
            </a:r>
          </a:p>
          <a:p>
            <a:pPr lvl="1" algn="just" eaLnBrk="0" hangingPunct="0">
              <a:buFontTx/>
              <a:buChar char="•"/>
              <a:defRPr/>
            </a:pPr>
            <a:r>
              <a:rPr lang="en-US" sz="2000" b="1" dirty="0"/>
              <a:t>Most resistant species can also be analyzed for pollutants, including bioaccumulation of heavy metals and radioactive isotopes</a:t>
            </a:r>
          </a:p>
          <a:p>
            <a:pPr algn="just" eaLnBrk="0" hangingPunct="0">
              <a:spcBef>
                <a:spcPct val="20000"/>
              </a:spcBef>
              <a:buSzPct val="125000"/>
              <a:buFontTx/>
              <a:buChar char="•"/>
              <a:defRPr/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23" descr="31-17-LichenAnatomy-N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637" y="990600"/>
            <a:ext cx="5591848" cy="2438400"/>
          </a:xfrm>
          <a:prstGeom prst="rect">
            <a:avLst/>
          </a:prstGeom>
        </p:spPr>
      </p:pic>
      <p:pic>
        <p:nvPicPr>
          <p:cNvPr id="7" name="Picture 31" descr="Lobaria oreg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200" y="3581400"/>
            <a:ext cx="55626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2296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/>
              <a:t>Lichen </a:t>
            </a:r>
            <a:r>
              <a:rPr lang="en-US" sz="4000" b="1" dirty="0" smtClean="0"/>
              <a:t>as Air Pollution Indicators 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b="1" dirty="0" smtClean="0"/>
              <a:t>Lichens as Air Pollution Indicators</a:t>
            </a:r>
            <a:endParaRPr lang="en-US" sz="3600" b="1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/>
              <a:t>There are many types of air pollution:</a:t>
            </a:r>
          </a:p>
          <a:p>
            <a:pPr eaLnBrk="1" hangingPunct="1">
              <a:buFontTx/>
              <a:buChar char="o"/>
            </a:pPr>
            <a:r>
              <a:rPr lang="en-GB" sz="2800" b="1" dirty="0" smtClean="0"/>
              <a:t>Smoke from chimneys</a:t>
            </a:r>
          </a:p>
          <a:p>
            <a:pPr eaLnBrk="1" hangingPunct="1">
              <a:buFontTx/>
              <a:buChar char="o"/>
            </a:pPr>
            <a:r>
              <a:rPr lang="en-GB" sz="2800" b="1" dirty="0" smtClean="0"/>
              <a:t>Car fumes</a:t>
            </a:r>
          </a:p>
          <a:p>
            <a:pPr eaLnBrk="1" hangingPunct="1">
              <a:buFontTx/>
              <a:buChar char="o"/>
            </a:pPr>
            <a:r>
              <a:rPr lang="en-GB" sz="2800" b="1" dirty="0" smtClean="0"/>
              <a:t>Dust and fertiliser from fields</a:t>
            </a:r>
          </a:p>
          <a:p>
            <a:pPr eaLnBrk="1" hangingPunct="1">
              <a:buFontTx/>
              <a:buChar char="o"/>
            </a:pPr>
            <a:r>
              <a:rPr lang="en-GB" sz="2800" b="1" dirty="0" smtClean="0"/>
              <a:t>Fumes from factories and power stations</a:t>
            </a:r>
          </a:p>
          <a:p>
            <a:pPr eaLnBrk="1" hangingPunct="1">
              <a:buFontTx/>
              <a:buChar char="o"/>
            </a:pPr>
            <a:endParaRPr lang="en-GB" sz="2800" b="1" dirty="0" smtClean="0"/>
          </a:p>
          <a:p>
            <a:pPr eaLnBrk="1" hangingPunct="1">
              <a:buFontTx/>
              <a:buNone/>
            </a:pPr>
            <a:r>
              <a:rPr lang="en-GB" sz="2800" b="1" dirty="0" smtClean="0"/>
              <a:t>All of these types of air pollution contain NITROGEN – many lichens do not like too much NITROGEN.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229600" cy="139903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 smtClean="0"/>
              <a:t>What do our air-monitor lichens look like?</a:t>
            </a:r>
            <a:endParaRPr lang="en-US" sz="3600" b="1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51750"/>
            <a:ext cx="1358900" cy="5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Crustose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Lichens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Fruticose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foliose Lichens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42542" y="4011058"/>
            <a:ext cx="70691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Evern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663758"/>
            <a:ext cx="175260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Usne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648200"/>
            <a:ext cx="17526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ypogymn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648200"/>
            <a:ext cx="17526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8600" y="6096000"/>
            <a:ext cx="2438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Evernia - Green top &amp; White underside</a:t>
            </a:r>
            <a:endParaRPr lang="en-US" sz="160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505200" y="6248400"/>
            <a:ext cx="213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Usnea – like a wirey beard</a:t>
            </a:r>
            <a:endParaRPr lang="en-US" sz="160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096000" y="6276975"/>
            <a:ext cx="3048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Hypogymnia – a puffy lichen with no hairs</a:t>
            </a:r>
            <a:endParaRPr lang="en-US" sz="1600"/>
          </a:p>
        </p:txBody>
      </p:sp>
      <p:pic>
        <p:nvPicPr>
          <p:cNvPr id="14" name="Picture 16" descr="Parmel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905000"/>
            <a:ext cx="1600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57200" y="3200400"/>
            <a:ext cx="4343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Parmelia family – brown, yellow-green and grey-green leafy lichens – have short hairs on their underside</a:t>
            </a:r>
            <a:endParaRPr lang="en-US" sz="1600"/>
          </a:p>
        </p:txBody>
      </p:sp>
      <p:pic>
        <p:nvPicPr>
          <p:cNvPr id="16" name="Picture 19" descr="Melanelix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1905000"/>
            <a:ext cx="1600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Flavoparmel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1905000"/>
            <a:ext cx="1600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Leafy Xanthor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62600" y="1920875"/>
            <a:ext cx="1600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5334000" y="3200400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Xanthoria – orange leafy lichens</a:t>
            </a:r>
            <a:endParaRPr lang="en-US" sz="1600"/>
          </a:p>
        </p:txBody>
      </p:sp>
      <p:pic>
        <p:nvPicPr>
          <p:cNvPr id="20" name="Picture 23" descr="Physci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1920875"/>
            <a:ext cx="1600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7162800" y="3200400"/>
            <a:ext cx="1752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Physcia – with longish hairs on the edges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GB" sz="3600" b="1" dirty="0" smtClean="0"/>
              <a:t>What do the results mean?</a:t>
            </a:r>
            <a:endParaRPr lang="en-US" sz="36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05200" y="1371600"/>
            <a:ext cx="5257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Places with clean air have more pollution sensitive bushy lichens (e.g.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Usnea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Evernia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Places that have a lot of nitrogen will have a lot of the orange leafy lichens (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Xanthoria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Places that have quite clean air will have lots of the green and brown leafy lichens (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Parmelias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If both are growing together then the air  might be changing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90" y="3798888"/>
            <a:ext cx="3213010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90" y="99060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46</TotalTime>
  <Words>333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Verdana</vt:lpstr>
      <vt:lpstr>Wingdings 2</vt:lpstr>
      <vt:lpstr>Verve</vt:lpstr>
      <vt:lpstr>Lichen &amp; Its Importance</vt:lpstr>
      <vt:lpstr>What  Is a Lichen? </vt:lpstr>
      <vt:lpstr>What is Lichen</vt:lpstr>
      <vt:lpstr>Lichen internal structure</vt:lpstr>
      <vt:lpstr>Lichen as Air Pollution Indicators </vt:lpstr>
      <vt:lpstr>Lichens as Air Pollution Indicators</vt:lpstr>
      <vt:lpstr>What do our air-monitor lichens look like?</vt:lpstr>
      <vt:lpstr>What do the results mean?</vt:lpstr>
    </vt:vector>
  </TitlesOfParts>
  <Company>SCSCO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Lichen &amp; Its Importance</dc:title>
  <dc:creator>Botany</dc:creator>
  <cp:lastModifiedBy>Vinod Devarkar</cp:lastModifiedBy>
  <cp:revision>8</cp:revision>
  <dcterms:created xsi:type="dcterms:W3CDTF">2011-08-20T06:47:34Z</dcterms:created>
  <dcterms:modified xsi:type="dcterms:W3CDTF">2019-12-04T10:03:01Z</dcterms:modified>
</cp:coreProperties>
</file>