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9" r:id="rId18"/>
    <p:sldId id="272" r:id="rId19"/>
    <p:sldId id="273" r:id="rId20"/>
    <p:sldId id="274" r:id="rId21"/>
    <p:sldId id="280" r:id="rId22"/>
    <p:sldId id="275" r:id="rId23"/>
    <p:sldId id="276" r:id="rId24"/>
    <p:sldId id="277" r:id="rId25"/>
    <p:sldId id="278"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72"/>
      </p:cViewPr>
      <p:guideLst>
        <p:guide orient="horz" pos="2160"/>
        <p:guide pos="2880"/>
      </p:guideLst>
    </p:cSldViewPr>
  </p:slid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245FA31-13A7-42CE-A934-05B42FDF8EC8}" type="datetimeFigureOut">
              <a:rPr lang="en-US" smtClean="0"/>
              <a:t>04/12/2019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2AD159B-AC05-4D9E-8128-0D7D778A623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5FA31-13A7-42CE-A934-05B42FDF8EC8}"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5FA31-13A7-42CE-A934-05B42FDF8EC8}"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45FA31-13A7-42CE-A934-05B42FDF8EC8}"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5FA31-13A7-42CE-A934-05B42FDF8EC8}"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245FA31-13A7-42CE-A934-05B42FDF8EC8}" type="datetimeFigureOut">
              <a:rPr lang="en-US" smtClean="0"/>
              <a:t>04/12/2019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159B-AC05-4D9E-8128-0D7D778A623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45FA31-13A7-42CE-A934-05B42FDF8EC8}" type="datetimeFigureOut">
              <a:rPr lang="en-US" smtClean="0"/>
              <a:t>04/12/2019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5FA31-13A7-42CE-A934-05B42FDF8EC8}" type="datetimeFigureOut">
              <a:rPr lang="en-US" smtClean="0"/>
              <a:t>04/12/2019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5FA31-13A7-42CE-A934-05B42FDF8EC8}" type="datetimeFigureOut">
              <a:rPr lang="en-US" smtClean="0"/>
              <a:t>04/12/2019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45FA31-13A7-42CE-A934-05B42FDF8EC8}" type="datetimeFigureOut">
              <a:rPr lang="en-US" smtClean="0"/>
              <a:t>04/12/2019</a:t>
            </a:fld>
            <a:endParaRPr lang="en-US"/>
          </a:p>
        </p:txBody>
      </p:sp>
      <p:sp>
        <p:nvSpPr>
          <p:cNvPr id="7" name="Slide Number Placeholder 6"/>
          <p:cNvSpPr>
            <a:spLocks noGrp="1"/>
          </p:cNvSpPr>
          <p:nvPr>
            <p:ph type="sldNum" sz="quarter" idx="12"/>
          </p:nvPr>
        </p:nvSpPr>
        <p:spPr/>
        <p:txBody>
          <a:bodyPr/>
          <a:lstStyle/>
          <a:p>
            <a:fld id="{62AD159B-AC05-4D9E-8128-0D7D778A623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5FA31-13A7-42CE-A934-05B42FDF8EC8}" type="datetimeFigureOut">
              <a:rPr lang="en-US" smtClean="0"/>
              <a:t>04/12/2019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2AD159B-AC05-4D9E-8128-0D7D778A62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245FA31-13A7-42CE-A934-05B42FDF8EC8}" type="datetimeFigureOut">
              <a:rPr lang="en-US" smtClean="0"/>
              <a:t>04/12/2019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2AD159B-AC05-4D9E-8128-0D7D778A62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lgaebase.org/browse/taxonomy/?id=4530" TargetMode="External"/><Relationship Id="rId3" Type="http://schemas.openxmlformats.org/officeDocument/2006/relationships/hyperlink" Target="http://www.algaebase.org/browse/taxonomy/?id=4293" TargetMode="External"/><Relationship Id="rId7" Type="http://schemas.openxmlformats.org/officeDocument/2006/relationships/hyperlink" Target="http://www.algaebase.org/browse/taxonomy/?id=87024" TargetMode="External"/><Relationship Id="rId2" Type="http://schemas.openxmlformats.org/officeDocument/2006/relationships/hyperlink" Target="http://www.algaebase.org/browse/taxonomy/?id=86700" TargetMode="External"/><Relationship Id="rId1" Type="http://schemas.openxmlformats.org/officeDocument/2006/relationships/slideLayout" Target="../slideLayouts/slideLayout2.xml"/><Relationship Id="rId6" Type="http://schemas.openxmlformats.org/officeDocument/2006/relationships/hyperlink" Target="http://www.algaebase.org/browse/taxonomy/?id=4351" TargetMode="External"/><Relationship Id="rId11" Type="http://schemas.openxmlformats.org/officeDocument/2006/relationships/image" Target="../media/image7.gif"/><Relationship Id="rId5" Type="http://schemas.openxmlformats.org/officeDocument/2006/relationships/hyperlink" Target="http://www.algaebase.org/browse/taxonomy/?id=4305" TargetMode="External"/><Relationship Id="rId10" Type="http://schemas.openxmlformats.org/officeDocument/2006/relationships/image" Target="../media/image6.jpeg"/><Relationship Id="rId4" Type="http://schemas.openxmlformats.org/officeDocument/2006/relationships/hyperlink" Target="http://www.algaebase.org/browse/taxonomy/?id=86702" TargetMode="External"/><Relationship Id="rId9" Type="http://schemas.openxmlformats.org/officeDocument/2006/relationships/hyperlink" Target="http://www.algaebase.org/browse/taxonomy/?id=501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algaebase.org/browse/taxonomy/?id=4526" TargetMode="External"/><Relationship Id="rId3" Type="http://schemas.openxmlformats.org/officeDocument/2006/relationships/hyperlink" Target="http://www.algaebase.org/browse/taxonomy/?id=1" TargetMode="External"/><Relationship Id="rId7" Type="http://schemas.openxmlformats.org/officeDocument/2006/relationships/hyperlink" Target="http://www.algaebase.org/browse/taxonomy/?id=4348" TargetMode="External"/><Relationship Id="rId2" Type="http://schemas.openxmlformats.org/officeDocument/2006/relationships/hyperlink" Target="http://www.algaebase.org/browse/taxonomy/?id=86701" TargetMode="External"/><Relationship Id="rId1" Type="http://schemas.openxmlformats.org/officeDocument/2006/relationships/slideLayout" Target="../slideLayouts/slideLayout2.xml"/><Relationship Id="rId6" Type="http://schemas.openxmlformats.org/officeDocument/2006/relationships/hyperlink" Target="http://www.algaebase.org/browse/taxonomy/?id=97242" TargetMode="External"/><Relationship Id="rId11" Type="http://schemas.openxmlformats.org/officeDocument/2006/relationships/image" Target="../media/image9.jpeg"/><Relationship Id="rId5" Type="http://schemas.openxmlformats.org/officeDocument/2006/relationships/hyperlink" Target="http://www.algaebase.org/browse/taxonomy/?id=99766" TargetMode="External"/><Relationship Id="rId10" Type="http://schemas.openxmlformats.org/officeDocument/2006/relationships/hyperlink" Target="http://www.algaebase.org/browse/taxonomy/?id=93338" TargetMode="External"/><Relationship Id="rId4" Type="http://schemas.openxmlformats.org/officeDocument/2006/relationships/hyperlink" Target="http://www.algaebase.org/browse/taxonomy/?id=86707" TargetMode="External"/><Relationship Id="rId9" Type="http://schemas.openxmlformats.org/officeDocument/2006/relationships/hyperlink" Target="http://www.algaebase.org/browse/taxonomy/?id=498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algaebase.org/browse/taxonomy/?id=99774" TargetMode="External"/><Relationship Id="rId13" Type="http://schemas.openxmlformats.org/officeDocument/2006/relationships/image" Target="../media/image13.gif"/><Relationship Id="rId3" Type="http://schemas.openxmlformats.org/officeDocument/2006/relationships/hyperlink" Target="http://www.algaebase.org/browse/taxonomy/?id=86704" TargetMode="External"/><Relationship Id="rId7" Type="http://schemas.openxmlformats.org/officeDocument/2006/relationships/hyperlink" Target="http://www.algaebase.org/browse/taxonomy/?id=99582" TargetMode="External"/><Relationship Id="rId12" Type="http://schemas.openxmlformats.org/officeDocument/2006/relationships/hyperlink" Target="http://www.algaebase.org/browse/taxonomy/?id=4893" TargetMode="External"/><Relationship Id="rId2" Type="http://schemas.openxmlformats.org/officeDocument/2006/relationships/hyperlink" Target="http://www.algaebase.org/browse/taxonomy/?id=86701" TargetMode="External"/><Relationship Id="rId1" Type="http://schemas.openxmlformats.org/officeDocument/2006/relationships/slideLayout" Target="../slideLayouts/slideLayout2.xml"/><Relationship Id="rId6" Type="http://schemas.openxmlformats.org/officeDocument/2006/relationships/hyperlink" Target="http://www.algaebase.org/browse/taxonomy/?id=99581" TargetMode="External"/><Relationship Id="rId11" Type="http://schemas.openxmlformats.org/officeDocument/2006/relationships/hyperlink" Target="http://www.algaebase.org/browse/taxonomy/?id=4481" TargetMode="External"/><Relationship Id="rId5" Type="http://schemas.openxmlformats.org/officeDocument/2006/relationships/hyperlink" Target="http://www.algaebase.org/browse/taxonomy/?id=86708" TargetMode="External"/><Relationship Id="rId10" Type="http://schemas.openxmlformats.org/officeDocument/2006/relationships/hyperlink" Target="http://www.algaebase.org/browse/taxonomy/?id=4354" TargetMode="External"/><Relationship Id="rId4" Type="http://schemas.openxmlformats.org/officeDocument/2006/relationships/hyperlink" Target="http://www.algaebase.org/browse/taxonomy/?id=99580" TargetMode="External"/><Relationship Id="rId9" Type="http://schemas.openxmlformats.org/officeDocument/2006/relationships/hyperlink" Target="http://www.algaebase.org/browse/taxonomy/?id=9977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22860"/>
            <a:ext cx="3733800" cy="2152650"/>
          </a:xfrm>
        </p:spPr>
        <p:txBody>
          <a:bodyPr>
            <a:normAutofit/>
          </a:bodyPr>
          <a:lstStyle/>
          <a:p>
            <a:pPr algn="r"/>
            <a:r>
              <a:rPr lang="en-US" sz="8000" dirty="0" smtClean="0"/>
              <a:t>Algae</a:t>
            </a:r>
            <a:endParaRPr lang="en-US" sz="8000" dirty="0"/>
          </a:p>
        </p:txBody>
      </p:sp>
      <p:sp>
        <p:nvSpPr>
          <p:cNvPr id="3" name="Subtitle 2"/>
          <p:cNvSpPr>
            <a:spLocks noGrp="1"/>
          </p:cNvSpPr>
          <p:nvPr>
            <p:ph type="subTitle" idx="1"/>
          </p:nvPr>
        </p:nvSpPr>
        <p:spPr>
          <a:xfrm>
            <a:off x="4733365" y="5334000"/>
            <a:ext cx="3309803" cy="990600"/>
          </a:xfrm>
        </p:spPr>
        <p:txBody>
          <a:bodyPr>
            <a:normAutofit/>
          </a:bodyPr>
          <a:lstStyle/>
          <a:p>
            <a:pPr algn="ctr"/>
            <a:r>
              <a:rPr lang="en-US" sz="2000" b="1" dirty="0" smtClean="0"/>
              <a:t>Dr. </a:t>
            </a:r>
            <a:r>
              <a:rPr lang="en-US" sz="2000" b="1" dirty="0" err="1" smtClean="0"/>
              <a:t>Shinde</a:t>
            </a:r>
            <a:r>
              <a:rPr lang="en-US" sz="2000" b="1" dirty="0" smtClean="0"/>
              <a:t> A. </a:t>
            </a:r>
            <a:r>
              <a:rPr lang="en-US" sz="2000" b="1" smtClean="0"/>
              <a:t>S.</a:t>
            </a:r>
            <a:endParaRPr lang="en-US" sz="2000" b="1" dirty="0" smtClean="0"/>
          </a:p>
          <a:p>
            <a:pPr algn="ctr"/>
            <a:r>
              <a:rPr lang="en-US" dirty="0" smtClean="0"/>
              <a:t>SCS College, Omerga</a:t>
            </a:r>
            <a:endParaRPr lang="en-US" dirty="0"/>
          </a:p>
        </p:txBody>
      </p:sp>
      <p:pic>
        <p:nvPicPr>
          <p:cNvPr id="4" name="Picture 3"/>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152399"/>
            <a:ext cx="2590800" cy="3733801"/>
          </a:xfrm>
          <a:prstGeom prst="rect">
            <a:avLst/>
          </a:prstGeom>
          <a:noFill/>
          <a:ln>
            <a:noFill/>
          </a:ln>
        </p:spPr>
      </p:pic>
      <p:pic>
        <p:nvPicPr>
          <p:cNvPr id="5" name="Picture 4" descr="http://textbook.s-anand.net/wp-content/uploads/2010/12/kebo102_page4_image99.png"/>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4038600"/>
            <a:ext cx="2590800" cy="2590800"/>
          </a:xfrm>
          <a:prstGeom prst="rect">
            <a:avLst/>
          </a:prstGeom>
          <a:noFill/>
          <a:ln>
            <a:noFill/>
          </a:ln>
        </p:spPr>
      </p:pic>
      <p:pic>
        <p:nvPicPr>
          <p:cNvPr id="6" name="il_fi" descr="http://www.algaebase.org/_mediafiles/algaebase/5F9470A10333834864mpig6CE0EB/SUC95wEwC9VX.jpg"/>
          <p:cNvPicPr/>
          <p:nvPr/>
        </p:nvPicPr>
        <p:blipFill rotWithShape="1">
          <a:blip r:embed="rId4" cstate="print">
            <a:extLst>
              <a:ext uri="{28A0092B-C50C-407E-A947-70E740481C1C}">
                <a14:useLocalDpi xmlns:a14="http://schemas.microsoft.com/office/drawing/2010/main" val="0"/>
              </a:ext>
            </a:extLst>
          </a:blip>
          <a:srcRect t="14744" r="8825"/>
          <a:stretch/>
        </p:blipFill>
        <p:spPr bwMode="auto">
          <a:xfrm rot="5400000">
            <a:off x="2470785" y="4610100"/>
            <a:ext cx="2590800" cy="1447800"/>
          </a:xfrm>
          <a:prstGeom prst="rect">
            <a:avLst/>
          </a:prstGeom>
          <a:noFill/>
          <a:ln>
            <a:noFill/>
          </a:ln>
          <a:extLst>
            <a:ext uri="{53640926-AAD7-44D8-BBD7-CCE9431645EC}">
              <a14:shadowObscured xmlns:a14="http://schemas.microsoft.com/office/drawing/2010/main"/>
            </a:ext>
          </a:extLst>
        </p:spPr>
      </p:pic>
      <p:pic>
        <p:nvPicPr>
          <p:cNvPr id="7" name="Picture 6" descr="http://content64.eol.org/content/2010/11/27/02/21304_580_360.jpg"/>
          <p:cNvPicPr/>
          <p:nvPr/>
        </p:nvPicPr>
        <p:blipFill rotWithShape="1">
          <a:blip r:embed="rId5">
            <a:extLst>
              <a:ext uri="{28A0092B-C50C-407E-A947-70E740481C1C}">
                <a14:useLocalDpi xmlns:a14="http://schemas.microsoft.com/office/drawing/2010/main" val="0"/>
              </a:ext>
            </a:extLst>
          </a:blip>
          <a:srcRect l="20034" r="52063" b="2000"/>
          <a:stretch/>
        </p:blipFill>
        <p:spPr bwMode="auto">
          <a:xfrm>
            <a:off x="3042285" y="152399"/>
            <a:ext cx="1459230" cy="37338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0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Algae in space travel</a:t>
            </a:r>
            <a:r>
              <a:rPr lang="en-US" dirty="0"/>
              <a:t>: </a:t>
            </a:r>
            <a:r>
              <a:rPr lang="en-US" b="1" i="1" dirty="0"/>
              <a:t>Chlorella </a:t>
            </a:r>
            <a:r>
              <a:rPr lang="en-US" b="1" i="1" dirty="0" err="1"/>
              <a:t>pyrenoidosa</a:t>
            </a:r>
            <a:r>
              <a:rPr lang="en-US" b="1" i="1" dirty="0"/>
              <a:t> </a:t>
            </a:r>
            <a:r>
              <a:rPr lang="en-US" dirty="0"/>
              <a:t>is used in space travel to get rid of Co2 and other body wastes. The algae multiplies rapidly and utilizes the Co2  and liberate 02 during photosynthesis. </a:t>
            </a:r>
            <a:endParaRPr lang="en-US" dirty="0" smtClean="0"/>
          </a:p>
          <a:p>
            <a:r>
              <a:rPr lang="en-US" b="1" dirty="0" smtClean="0"/>
              <a:t>Single </a:t>
            </a:r>
            <a:r>
              <a:rPr lang="en-US" b="1" dirty="0"/>
              <a:t>cell protein (SCP</a:t>
            </a:r>
            <a:r>
              <a:rPr lang="en-US" dirty="0"/>
              <a:t>): </a:t>
            </a:r>
            <a:r>
              <a:rPr lang="en-US" b="1" i="1" dirty="0"/>
              <a:t>Chlorella </a:t>
            </a:r>
            <a:r>
              <a:rPr lang="en-US" dirty="0"/>
              <a:t>and </a:t>
            </a:r>
            <a:r>
              <a:rPr lang="en-US" b="1" i="1" dirty="0" err="1"/>
              <a:t>Spirullina</a:t>
            </a:r>
            <a:r>
              <a:rPr lang="en-US" b="1" i="1" dirty="0"/>
              <a:t> </a:t>
            </a:r>
            <a:r>
              <a:rPr lang="en-US" dirty="0"/>
              <a:t>which are unicellular algae are rich in protein and they are used as protein source. Besides, </a:t>
            </a:r>
            <a:r>
              <a:rPr lang="en-US" b="1" i="1" dirty="0"/>
              <a:t>Chlorella </a:t>
            </a:r>
            <a:r>
              <a:rPr lang="en-US" dirty="0"/>
              <a:t>is a source of vitamin also. The rich protein and </a:t>
            </a:r>
            <a:r>
              <a:rPr lang="en-US" dirty="0" smtClean="0"/>
              <a:t>amino acid </a:t>
            </a:r>
            <a:r>
              <a:rPr lang="en-US" dirty="0"/>
              <a:t>content of </a:t>
            </a:r>
            <a:r>
              <a:rPr lang="en-US" b="1" i="1" dirty="0"/>
              <a:t>chlorella </a:t>
            </a:r>
            <a:r>
              <a:rPr lang="en-US" dirty="0" smtClean="0"/>
              <a:t>and.</a:t>
            </a:r>
            <a:endParaRPr lang="en-US" dirty="0"/>
          </a:p>
          <a:p>
            <a:r>
              <a:rPr lang="en-US" b="1" dirty="0"/>
              <a:t>Sewage Disposal</a:t>
            </a:r>
            <a:r>
              <a:rPr lang="en-US" b="1" dirty="0" smtClean="0"/>
              <a:t>: </a:t>
            </a:r>
            <a:r>
              <a:rPr lang="en-US" dirty="0" smtClean="0"/>
              <a:t>Algae </a:t>
            </a:r>
            <a:r>
              <a:rPr lang="en-US" dirty="0"/>
              <a:t>like </a:t>
            </a:r>
            <a:r>
              <a:rPr lang="en-US" b="1" i="1" dirty="0"/>
              <a:t>Chlorella </a:t>
            </a:r>
            <a:r>
              <a:rPr lang="en-US" dirty="0"/>
              <a:t>are grown in large shallow tanks, containing sewage. These algae produce abundant oxygen by rapid photosynthesis. </a:t>
            </a:r>
          </a:p>
        </p:txBody>
      </p:sp>
      <p:sp>
        <p:nvSpPr>
          <p:cNvPr id="4" name="Title 1"/>
          <p:cNvSpPr>
            <a:spLocks noGrp="1"/>
          </p:cNvSpPr>
          <p:nvPr>
            <p:ph type="title"/>
          </p:nvPr>
        </p:nvSpPr>
        <p:spPr/>
        <p:txBody>
          <a:bodyPr>
            <a:normAutofit/>
          </a:bodyPr>
          <a:lstStyle/>
          <a:p>
            <a:r>
              <a:rPr lang="en-US" b="1" dirty="0"/>
              <a:t>Economic </a:t>
            </a:r>
            <a:r>
              <a:rPr lang="en-US" b="1" dirty="0" smtClean="0"/>
              <a:t>Importance</a:t>
            </a:r>
            <a:endParaRPr lang="en-US" dirty="0"/>
          </a:p>
        </p:txBody>
      </p:sp>
    </p:spTree>
    <p:extLst>
      <p:ext uri="{BB962C8B-B14F-4D97-AF65-F5344CB8AC3E}">
        <p14:creationId xmlns:p14="http://schemas.microsoft.com/office/powerpoint/2010/main" val="247297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NOSTOC</a:t>
            </a:r>
            <a:endParaRPr lang="en-US" dirty="0"/>
          </a:p>
        </p:txBody>
      </p:sp>
      <p:sp>
        <p:nvSpPr>
          <p:cNvPr id="3" name="Content Placeholder 2"/>
          <p:cNvSpPr>
            <a:spLocks noGrp="1"/>
          </p:cNvSpPr>
          <p:nvPr>
            <p:ph idx="1"/>
          </p:nvPr>
        </p:nvSpPr>
        <p:spPr/>
        <p:txBody>
          <a:bodyPr/>
          <a:lstStyle/>
          <a:p>
            <a:pPr marL="68580" indent="0">
              <a:buNone/>
            </a:pPr>
            <a:r>
              <a:rPr lang="en-US" b="1" i="1" dirty="0"/>
              <a:t>Empire</a:t>
            </a:r>
            <a:r>
              <a:rPr lang="en-US" dirty="0"/>
              <a:t> </a:t>
            </a:r>
            <a:r>
              <a:rPr lang="en-US" dirty="0" smtClean="0"/>
              <a:t>	</a:t>
            </a:r>
            <a:r>
              <a:rPr lang="en-US" dirty="0" err="1" smtClean="0">
                <a:hlinkClick r:id="rId2"/>
              </a:rPr>
              <a:t>Prokaryota</a:t>
            </a:r>
            <a:r>
              <a:rPr lang="en-US" dirty="0"/>
              <a:t/>
            </a:r>
            <a:br>
              <a:rPr lang="en-US" dirty="0"/>
            </a:br>
            <a:r>
              <a:rPr lang="en-US" b="1" i="1" dirty="0" smtClean="0"/>
              <a:t>Kingdom</a:t>
            </a:r>
            <a:r>
              <a:rPr lang="en-US" dirty="0"/>
              <a:t> </a:t>
            </a:r>
            <a:r>
              <a:rPr lang="en-US" dirty="0" smtClean="0"/>
              <a:t>	</a:t>
            </a:r>
            <a:r>
              <a:rPr lang="en-US" dirty="0" smtClean="0">
                <a:hlinkClick r:id="rId3"/>
              </a:rPr>
              <a:t>Bacteria</a:t>
            </a:r>
            <a:r>
              <a:rPr lang="en-US" dirty="0"/>
              <a:t/>
            </a:r>
            <a:br>
              <a:rPr lang="en-US" dirty="0"/>
            </a:br>
            <a:r>
              <a:rPr lang="en-US" b="1" i="1" dirty="0" smtClean="0"/>
              <a:t>Subkingdom</a:t>
            </a:r>
            <a:r>
              <a:rPr lang="en-US" dirty="0"/>
              <a:t> </a:t>
            </a:r>
            <a:r>
              <a:rPr lang="en-US" dirty="0" err="1" smtClean="0">
                <a:hlinkClick r:id="rId4"/>
              </a:rPr>
              <a:t>Negibacteria</a:t>
            </a:r>
            <a:r>
              <a:rPr lang="en-US" dirty="0"/>
              <a:t/>
            </a:r>
            <a:br>
              <a:rPr lang="en-US" dirty="0"/>
            </a:br>
            <a:r>
              <a:rPr lang="en-US" b="1" i="1" dirty="0" smtClean="0"/>
              <a:t>Phylum</a:t>
            </a:r>
            <a:r>
              <a:rPr lang="en-US" dirty="0"/>
              <a:t> </a:t>
            </a:r>
            <a:r>
              <a:rPr lang="en-US" dirty="0" smtClean="0"/>
              <a:t>	</a:t>
            </a:r>
            <a:r>
              <a:rPr lang="en-US" dirty="0" smtClean="0">
                <a:hlinkClick r:id="rId5"/>
              </a:rPr>
              <a:t>Cyanobacteria</a:t>
            </a:r>
            <a:r>
              <a:rPr lang="en-US" dirty="0"/>
              <a:t/>
            </a:r>
            <a:br>
              <a:rPr lang="en-US" dirty="0"/>
            </a:br>
            <a:r>
              <a:rPr lang="en-US" b="1" i="1" dirty="0" smtClean="0"/>
              <a:t>Class</a:t>
            </a:r>
            <a:r>
              <a:rPr lang="en-US" dirty="0"/>
              <a:t> </a:t>
            </a:r>
            <a:r>
              <a:rPr lang="en-US" dirty="0" smtClean="0"/>
              <a:t>	</a:t>
            </a:r>
            <a:r>
              <a:rPr lang="en-US" dirty="0" err="1" smtClean="0">
                <a:hlinkClick r:id="rId6"/>
              </a:rPr>
              <a:t>Cyanophyceae</a:t>
            </a:r>
            <a:r>
              <a:rPr lang="en-US" dirty="0"/>
              <a:t/>
            </a:r>
            <a:br>
              <a:rPr lang="en-US" dirty="0"/>
            </a:br>
            <a:r>
              <a:rPr lang="en-US" b="1" i="1" dirty="0" smtClean="0"/>
              <a:t>Subclass</a:t>
            </a:r>
            <a:r>
              <a:rPr lang="en-US" dirty="0"/>
              <a:t> </a:t>
            </a:r>
            <a:r>
              <a:rPr lang="en-US" dirty="0" smtClean="0"/>
              <a:t>	</a:t>
            </a:r>
            <a:r>
              <a:rPr lang="en-US" dirty="0" err="1" smtClean="0">
                <a:hlinkClick r:id="rId7"/>
              </a:rPr>
              <a:t>Nostocophycideae</a:t>
            </a:r>
            <a:r>
              <a:rPr lang="en-US" dirty="0"/>
              <a:t/>
            </a:r>
            <a:br>
              <a:rPr lang="en-US" dirty="0"/>
            </a:br>
            <a:r>
              <a:rPr lang="en-US" b="1" i="1" dirty="0" smtClean="0"/>
              <a:t>Order</a:t>
            </a:r>
            <a:r>
              <a:rPr lang="en-US" dirty="0"/>
              <a:t> </a:t>
            </a:r>
            <a:r>
              <a:rPr lang="en-US" dirty="0" smtClean="0"/>
              <a:t>	</a:t>
            </a:r>
            <a:r>
              <a:rPr lang="en-US" dirty="0" err="1" smtClean="0">
                <a:hlinkClick r:id="rId8"/>
              </a:rPr>
              <a:t>Nostocales</a:t>
            </a:r>
            <a:r>
              <a:rPr lang="en-US" dirty="0"/>
              <a:t/>
            </a:r>
            <a:br>
              <a:rPr lang="en-US" dirty="0"/>
            </a:br>
            <a:r>
              <a:rPr lang="en-US" b="1" i="1" dirty="0" smtClean="0"/>
              <a:t>Family</a:t>
            </a:r>
            <a:r>
              <a:rPr lang="en-US" dirty="0"/>
              <a:t> </a:t>
            </a:r>
            <a:r>
              <a:rPr lang="en-US" dirty="0" smtClean="0"/>
              <a:t>	</a:t>
            </a:r>
            <a:r>
              <a:rPr lang="en-US" dirty="0" err="1" smtClean="0">
                <a:hlinkClick r:id="rId9"/>
              </a:rPr>
              <a:t>Nostocaceae</a:t>
            </a:r>
            <a:endParaRPr lang="en-US" dirty="0"/>
          </a:p>
          <a:p>
            <a:pPr marL="68580" indent="0">
              <a:buNone/>
            </a:pPr>
            <a:r>
              <a:rPr lang="en-US" b="1" i="1" dirty="0" smtClean="0"/>
              <a:t>Genus</a:t>
            </a:r>
            <a:r>
              <a:rPr lang="en-US" dirty="0"/>
              <a:t> </a:t>
            </a:r>
            <a:r>
              <a:rPr lang="en-US" dirty="0" smtClean="0"/>
              <a:t>	</a:t>
            </a:r>
            <a:r>
              <a:rPr lang="en-US" dirty="0" err="1" smtClean="0">
                <a:hlinkClick r:id="rId9"/>
              </a:rPr>
              <a:t>Nostoc</a:t>
            </a:r>
            <a:endParaRPr lang="en-US" dirty="0"/>
          </a:p>
          <a:p>
            <a:endParaRPr lang="en-US" dirty="0"/>
          </a:p>
        </p:txBody>
      </p:sp>
      <p:pic>
        <p:nvPicPr>
          <p:cNvPr id="4" name="Picture 3" descr="http://cdn.theatlantic.com/static/infocus/obdi072012/s_b20_colonies.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5148895" y="1164273"/>
            <a:ext cx="3276601" cy="2624455"/>
          </a:xfrm>
          <a:prstGeom prst="rect">
            <a:avLst/>
          </a:prstGeom>
          <a:noFill/>
          <a:ln>
            <a:noFill/>
          </a:ln>
        </p:spPr>
      </p:pic>
      <p:pic>
        <p:nvPicPr>
          <p:cNvPr id="6" name="Picture 5" descr="http://university.uog.edu/botany/images/BFWA_Nostoc.gif"/>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4419600"/>
            <a:ext cx="2003423" cy="1970087"/>
          </a:xfrm>
          <a:prstGeom prst="rect">
            <a:avLst/>
          </a:prstGeom>
          <a:noFill/>
          <a:ln>
            <a:noFill/>
          </a:ln>
        </p:spPr>
      </p:pic>
    </p:spTree>
    <p:extLst>
      <p:ext uri="{BB962C8B-B14F-4D97-AF65-F5344CB8AC3E}">
        <p14:creationId xmlns:p14="http://schemas.microsoft.com/office/powerpoint/2010/main" val="412355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a:t>
            </a:r>
            <a:endParaRPr lang="en-US" b="1" dirty="0"/>
          </a:p>
        </p:txBody>
      </p:sp>
      <p:sp>
        <p:nvSpPr>
          <p:cNvPr id="3" name="Content Placeholder 2"/>
          <p:cNvSpPr>
            <a:spLocks noGrp="1"/>
          </p:cNvSpPr>
          <p:nvPr>
            <p:ph idx="1"/>
          </p:nvPr>
        </p:nvSpPr>
        <p:spPr>
          <a:xfrm>
            <a:off x="533401" y="2209800"/>
            <a:ext cx="4953000" cy="4381948"/>
          </a:xfrm>
        </p:spPr>
        <p:txBody>
          <a:bodyPr>
            <a:normAutofit fontScale="70000" lnSpcReduction="20000"/>
          </a:bodyPr>
          <a:lstStyle/>
          <a:p>
            <a:r>
              <a:rPr lang="en-US" dirty="0" smtClean="0"/>
              <a:t>Plant body </a:t>
            </a:r>
            <a:r>
              <a:rPr lang="en-US" dirty="0" err="1" smtClean="0"/>
              <a:t>thallose</a:t>
            </a:r>
            <a:r>
              <a:rPr lang="en-US" dirty="0"/>
              <a:t>; </a:t>
            </a:r>
            <a:r>
              <a:rPr lang="en-US" dirty="0" smtClean="0"/>
              <a:t>micro- </a:t>
            </a:r>
            <a:r>
              <a:rPr lang="en-US" dirty="0"/>
              <a:t>or macroscopic gelatinous, amorphous or spherical, later irregularly spherical, </a:t>
            </a:r>
            <a:r>
              <a:rPr lang="en-US" dirty="0" err="1" smtClean="0"/>
              <a:t>lobate</a:t>
            </a:r>
            <a:r>
              <a:rPr lang="en-US" dirty="0" smtClean="0"/>
              <a:t>.</a:t>
            </a:r>
          </a:p>
          <a:p>
            <a:r>
              <a:rPr lang="en-US" dirty="0" smtClean="0"/>
              <a:t>Smooth </a:t>
            </a:r>
            <a:r>
              <a:rPr lang="en-US" dirty="0"/>
              <a:t>or warty on the surface, </a:t>
            </a:r>
            <a:r>
              <a:rPr lang="en-US" dirty="0" smtClean="0"/>
              <a:t>filamentous. </a:t>
            </a:r>
          </a:p>
          <a:p>
            <a:r>
              <a:rPr lang="en-US" dirty="0" smtClean="0"/>
              <a:t>Filaments </a:t>
            </a:r>
            <a:r>
              <a:rPr lang="en-US" dirty="0"/>
              <a:t>within colony irregularly coiled and loosely or densely agglomerated, sometimes more gathered in peripheral </a:t>
            </a:r>
            <a:r>
              <a:rPr lang="en-US" dirty="0" smtClean="0"/>
              <a:t>layer.</a:t>
            </a:r>
          </a:p>
          <a:p>
            <a:r>
              <a:rPr lang="en-US" dirty="0" smtClean="0"/>
              <a:t>Sheaths </a:t>
            </a:r>
            <a:r>
              <a:rPr lang="en-US" dirty="0"/>
              <a:t>around trichomes present, but visible usually only in the periphery of colony or in young colonies, wide, fine mucilaginous, confluent with colonial mucilage, sometimes yellowish-brown. </a:t>
            </a:r>
            <a:endParaRPr lang="en-US" dirty="0" smtClean="0"/>
          </a:p>
          <a:p>
            <a:r>
              <a:rPr lang="en-US" dirty="0" smtClean="0"/>
              <a:t>Trichomes </a:t>
            </a:r>
            <a:r>
              <a:rPr lang="en-US" dirty="0" err="1"/>
              <a:t>isopolar</a:t>
            </a:r>
            <a:r>
              <a:rPr lang="en-US" dirty="0"/>
              <a:t>, of the same width along the whole length, </a:t>
            </a:r>
            <a:r>
              <a:rPr lang="en-US" dirty="0" smtClean="0"/>
              <a:t>cells </a:t>
            </a:r>
            <a:r>
              <a:rPr lang="en-US" dirty="0"/>
              <a:t>cylindrical, barrel-shaped up to almost spherical (forming </a:t>
            </a:r>
            <a:r>
              <a:rPr lang="en-US" dirty="0" err="1"/>
              <a:t>moniliform</a:t>
            </a:r>
            <a:r>
              <a:rPr lang="en-US" dirty="0"/>
              <a:t> </a:t>
            </a:r>
            <a:r>
              <a:rPr lang="en-US" dirty="0" smtClean="0"/>
              <a:t>trichomes). </a:t>
            </a:r>
            <a:endParaRPr lang="en-US" dirty="0"/>
          </a:p>
        </p:txBody>
      </p:sp>
      <p:pic>
        <p:nvPicPr>
          <p:cNvPr id="4" name="Picture 3" descr="http://textbook.s-anand.net/wp-content/uploads/2010/12/kebo102_page4_image99.png"/>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362200"/>
            <a:ext cx="3124200" cy="3810000"/>
          </a:xfrm>
          <a:prstGeom prst="rect">
            <a:avLst/>
          </a:prstGeom>
          <a:noFill/>
          <a:ln>
            <a:noFill/>
          </a:ln>
        </p:spPr>
      </p:pic>
    </p:spTree>
    <p:extLst>
      <p:ext uri="{BB962C8B-B14F-4D97-AF65-F5344CB8AC3E}">
        <p14:creationId xmlns:p14="http://schemas.microsoft.com/office/powerpoint/2010/main" val="369733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87023"/>
            <a:ext cx="6781800" cy="3508977"/>
          </a:xfrm>
        </p:spPr>
        <p:txBody>
          <a:bodyPr>
            <a:normAutofit fontScale="92500"/>
          </a:bodyPr>
          <a:lstStyle/>
          <a:p>
            <a:r>
              <a:rPr lang="en-US" dirty="0" err="1"/>
              <a:t>Heterocytes</a:t>
            </a:r>
            <a:r>
              <a:rPr lang="en-US" dirty="0"/>
              <a:t> solitary, develop in trichomes terminally or intercalary (their frequency or absence is dependent on nitrogen metabolism); </a:t>
            </a:r>
            <a:endParaRPr lang="en-US" dirty="0" smtClean="0"/>
          </a:p>
          <a:p>
            <a:r>
              <a:rPr lang="en-US" dirty="0" smtClean="0"/>
              <a:t>Trichomes </a:t>
            </a:r>
            <a:r>
              <a:rPr lang="en-US" dirty="0"/>
              <a:t>in principle metameric. </a:t>
            </a:r>
            <a:endParaRPr lang="en-US" dirty="0" smtClean="0"/>
          </a:p>
          <a:p>
            <a:r>
              <a:rPr lang="en-US" dirty="0" err="1" smtClean="0"/>
              <a:t>Akinetes</a:t>
            </a:r>
            <a:r>
              <a:rPr lang="en-US" dirty="0" smtClean="0"/>
              <a:t> </a:t>
            </a:r>
            <a:r>
              <a:rPr lang="en-US" dirty="0"/>
              <a:t>arise </a:t>
            </a:r>
            <a:r>
              <a:rPr lang="en-US" dirty="0" err="1"/>
              <a:t>apoheterocytic</a:t>
            </a:r>
            <a:r>
              <a:rPr lang="en-US" dirty="0"/>
              <a:t>, oval, little larger than </a:t>
            </a:r>
            <a:r>
              <a:rPr lang="en-US" dirty="0" smtClean="0"/>
              <a:t>cells</a:t>
            </a:r>
            <a:r>
              <a:rPr lang="en-US" dirty="0"/>
              <a:t>.</a:t>
            </a:r>
            <a:endParaRPr lang="en-US" dirty="0" smtClean="0"/>
          </a:p>
          <a:p>
            <a:r>
              <a:rPr lang="en-US" dirty="0" smtClean="0"/>
              <a:t>Almost </a:t>
            </a:r>
            <a:r>
              <a:rPr lang="en-US" dirty="0"/>
              <a:t>all cells between </a:t>
            </a:r>
            <a:r>
              <a:rPr lang="en-US" dirty="0" err="1"/>
              <a:t>heterocytes</a:t>
            </a:r>
            <a:r>
              <a:rPr lang="en-US" dirty="0"/>
              <a:t> change successively in </a:t>
            </a:r>
            <a:r>
              <a:rPr lang="en-US" dirty="0" err="1"/>
              <a:t>akinetes</a:t>
            </a:r>
            <a:r>
              <a:rPr lang="en-US" dirty="0"/>
              <a:t> towards </a:t>
            </a:r>
            <a:r>
              <a:rPr lang="en-US" dirty="0" err="1"/>
              <a:t>heterocytes</a:t>
            </a:r>
            <a:r>
              <a:rPr lang="en-US" dirty="0"/>
              <a:t>. </a:t>
            </a:r>
          </a:p>
        </p:txBody>
      </p:sp>
      <p:sp>
        <p:nvSpPr>
          <p:cNvPr id="4" name="Title 1"/>
          <p:cNvSpPr>
            <a:spLocks noGrp="1"/>
          </p:cNvSpPr>
          <p:nvPr>
            <p:ph type="title"/>
          </p:nvPr>
        </p:nvSpPr>
        <p:spPr/>
        <p:txBody>
          <a:bodyPr/>
          <a:lstStyle/>
          <a:p>
            <a:r>
              <a:rPr lang="en-US" b="1" dirty="0" smtClean="0"/>
              <a:t>Characteristics</a:t>
            </a:r>
            <a:endParaRPr lang="en-US" b="1" dirty="0"/>
          </a:p>
        </p:txBody>
      </p:sp>
      <p:pic>
        <p:nvPicPr>
          <p:cNvPr id="5" name="Picture 4" descr="http://textbook.s-anand.net/wp-content/uploads/2010/12/kebo102_page4_image99.png"/>
          <p:cNvPicPr/>
          <p:nvPr/>
        </p:nvPicPr>
        <p:blipFill rotWithShape="1">
          <a:blip r:embed="rId2">
            <a:extLst>
              <a:ext uri="{28A0092B-C50C-407E-A947-70E740481C1C}">
                <a14:useLocalDpi xmlns:a14="http://schemas.microsoft.com/office/drawing/2010/main" val="0"/>
              </a:ext>
            </a:extLst>
          </a:blip>
          <a:srcRect l="13171" t="13000" r="26097" b="64500"/>
          <a:stretch/>
        </p:blipFill>
        <p:spPr bwMode="auto">
          <a:xfrm>
            <a:off x="5334000" y="914400"/>
            <a:ext cx="2788920" cy="1562100"/>
          </a:xfrm>
          <a:prstGeom prst="rect">
            <a:avLst/>
          </a:prstGeom>
          <a:noFill/>
          <a:ln>
            <a:noFill/>
          </a:ln>
        </p:spPr>
      </p:pic>
    </p:spTree>
    <p:extLst>
      <p:ext uri="{BB962C8B-B14F-4D97-AF65-F5344CB8AC3E}">
        <p14:creationId xmlns:p14="http://schemas.microsoft.com/office/powerpoint/2010/main" val="238445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Reproduction </a:t>
            </a:r>
            <a:endParaRPr lang="en-US" b="1" dirty="0"/>
          </a:p>
        </p:txBody>
      </p:sp>
      <p:sp>
        <p:nvSpPr>
          <p:cNvPr id="3" name="Content Placeholder 2"/>
          <p:cNvSpPr>
            <a:spLocks noGrp="1"/>
          </p:cNvSpPr>
          <p:nvPr>
            <p:ph idx="1"/>
          </p:nvPr>
        </p:nvSpPr>
        <p:spPr>
          <a:xfrm>
            <a:off x="1043493" y="2323652"/>
            <a:ext cx="3680908" cy="3508977"/>
          </a:xfrm>
        </p:spPr>
        <p:txBody>
          <a:bodyPr>
            <a:normAutofit fontScale="92500" lnSpcReduction="10000"/>
          </a:bodyPr>
          <a:lstStyle/>
          <a:p>
            <a:r>
              <a:rPr lang="en-US" dirty="0"/>
              <a:t>Cells divide crosswise. </a:t>
            </a:r>
            <a:endParaRPr lang="en-US" dirty="0" smtClean="0"/>
          </a:p>
          <a:p>
            <a:r>
              <a:rPr lang="en-US" dirty="0" smtClean="0"/>
              <a:t>Reproduction </a:t>
            </a:r>
            <a:r>
              <a:rPr lang="en-US" dirty="0"/>
              <a:t>by motile </a:t>
            </a:r>
            <a:r>
              <a:rPr lang="en-US" dirty="0" err="1"/>
              <a:t>hormogonia</a:t>
            </a:r>
            <a:r>
              <a:rPr lang="en-US" dirty="0"/>
              <a:t>, which differentiate from trichomes by disconnection at </a:t>
            </a:r>
            <a:r>
              <a:rPr lang="en-US" dirty="0" err="1"/>
              <a:t>heterocytes</a:t>
            </a:r>
            <a:r>
              <a:rPr lang="en-US" dirty="0"/>
              <a:t>, by dissociation of thallus and by </a:t>
            </a:r>
            <a:r>
              <a:rPr lang="en-US" dirty="0" err="1"/>
              <a:t>akinetes</a:t>
            </a:r>
            <a:r>
              <a:rPr lang="en-US" dirty="0"/>
              <a:t>, respectively</a:t>
            </a:r>
            <a:r>
              <a:rPr lang="en-US" dirty="0" smtClean="0"/>
              <a:t>.</a:t>
            </a:r>
          </a:p>
        </p:txBody>
      </p:sp>
      <p:pic>
        <p:nvPicPr>
          <p:cNvPr id="4" name="Picture 3" descr="http://1.bp.blogspot.com/-Ve-n4TTbO_U/T17bkYX3quI/AAAAAAAAE2Y/GUBaqmeLx2Q/s1600/Anabaena.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11905" y="1830705"/>
            <a:ext cx="5253990" cy="3581400"/>
          </a:xfrm>
          <a:prstGeom prst="rect">
            <a:avLst/>
          </a:prstGeom>
          <a:noFill/>
          <a:ln>
            <a:noFill/>
          </a:ln>
        </p:spPr>
      </p:pic>
    </p:spTree>
    <p:extLst>
      <p:ext uri="{BB962C8B-B14F-4D97-AF65-F5344CB8AC3E}">
        <p14:creationId xmlns:p14="http://schemas.microsoft.com/office/powerpoint/2010/main" val="3841737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a:t>
            </a:r>
            <a:endParaRPr lang="en-US" dirty="0"/>
          </a:p>
        </p:txBody>
      </p:sp>
      <p:sp>
        <p:nvSpPr>
          <p:cNvPr id="3" name="Content Placeholder 2"/>
          <p:cNvSpPr>
            <a:spLocks noGrp="1"/>
          </p:cNvSpPr>
          <p:nvPr>
            <p:ph idx="1"/>
          </p:nvPr>
        </p:nvSpPr>
        <p:spPr>
          <a:xfrm>
            <a:off x="533400" y="2323652"/>
            <a:ext cx="4214308" cy="3508977"/>
          </a:xfrm>
        </p:spPr>
        <p:txBody>
          <a:bodyPr>
            <a:normAutofit fontScale="92500" lnSpcReduction="10000"/>
          </a:bodyPr>
          <a:lstStyle/>
          <a:p>
            <a:pPr marL="68580" indent="0">
              <a:buNone/>
            </a:pPr>
            <a:r>
              <a:rPr lang="en-US" b="1" i="1" dirty="0"/>
              <a:t>Empire</a:t>
            </a:r>
            <a:r>
              <a:rPr lang="en-US" dirty="0"/>
              <a:t> </a:t>
            </a:r>
            <a:r>
              <a:rPr lang="en-US" dirty="0" smtClean="0"/>
              <a:t>	</a:t>
            </a:r>
            <a:r>
              <a:rPr lang="en-US" u="sng" dirty="0" err="1" smtClean="0">
                <a:hlinkClick r:id="rId2"/>
              </a:rPr>
              <a:t>Eukaryota</a:t>
            </a:r>
            <a:r>
              <a:rPr lang="en-US" dirty="0"/>
              <a:t/>
            </a:r>
            <a:br>
              <a:rPr lang="en-US" dirty="0"/>
            </a:br>
            <a:r>
              <a:rPr lang="en-US" b="1" i="1" dirty="0"/>
              <a:t>Kingdom</a:t>
            </a:r>
            <a:r>
              <a:rPr lang="en-US" dirty="0"/>
              <a:t> </a:t>
            </a:r>
            <a:r>
              <a:rPr lang="en-US" dirty="0" smtClean="0"/>
              <a:t>	</a:t>
            </a:r>
            <a:r>
              <a:rPr lang="en-US" u="sng" dirty="0" smtClean="0">
                <a:hlinkClick r:id="rId3"/>
              </a:rPr>
              <a:t>Plantae</a:t>
            </a:r>
            <a:r>
              <a:rPr lang="en-US" dirty="0"/>
              <a:t/>
            </a:r>
            <a:br>
              <a:rPr lang="en-US" dirty="0"/>
            </a:br>
            <a:r>
              <a:rPr lang="en-US" b="1" i="1" dirty="0" err="1" smtClean="0"/>
              <a:t>Subkingdom</a:t>
            </a:r>
            <a:r>
              <a:rPr lang="en-US" u="sng" dirty="0" err="1" smtClean="0">
                <a:hlinkClick r:id="rId4"/>
              </a:rPr>
              <a:t>Viridiplantae</a:t>
            </a:r>
            <a:r>
              <a:rPr lang="en-US" dirty="0"/>
              <a:t/>
            </a:r>
            <a:br>
              <a:rPr lang="en-US" dirty="0"/>
            </a:br>
            <a:r>
              <a:rPr lang="en-US" b="1" i="1" dirty="0" err="1" smtClean="0"/>
              <a:t>Infrakingdom</a:t>
            </a:r>
            <a:r>
              <a:rPr lang="en-US" u="sng" dirty="0" err="1" smtClean="0">
                <a:hlinkClick r:id="rId5"/>
              </a:rPr>
              <a:t>Streptophyta</a:t>
            </a:r>
            <a:r>
              <a:rPr lang="en-US" dirty="0"/>
              <a:t/>
            </a:r>
            <a:br>
              <a:rPr lang="en-US" dirty="0"/>
            </a:br>
            <a:r>
              <a:rPr lang="en-US" b="1" i="1" dirty="0"/>
              <a:t>Phylum</a:t>
            </a:r>
            <a:r>
              <a:rPr lang="en-US" dirty="0"/>
              <a:t> </a:t>
            </a:r>
            <a:r>
              <a:rPr lang="en-US" dirty="0" smtClean="0"/>
              <a:t>	</a:t>
            </a:r>
            <a:r>
              <a:rPr lang="en-US" u="sng" dirty="0" err="1" smtClean="0">
                <a:hlinkClick r:id="rId6"/>
              </a:rPr>
              <a:t>Charophyta</a:t>
            </a:r>
            <a:r>
              <a:rPr lang="en-US" dirty="0"/>
              <a:t/>
            </a:r>
            <a:br>
              <a:rPr lang="en-US" dirty="0"/>
            </a:br>
            <a:r>
              <a:rPr lang="en-US" b="1" i="1" dirty="0"/>
              <a:t>Class</a:t>
            </a:r>
            <a:r>
              <a:rPr lang="en-US" dirty="0"/>
              <a:t> </a:t>
            </a:r>
            <a:r>
              <a:rPr lang="en-US" dirty="0" smtClean="0"/>
              <a:t>		</a:t>
            </a:r>
            <a:r>
              <a:rPr lang="en-US" u="sng" dirty="0" err="1" smtClean="0">
                <a:hlinkClick r:id="rId7"/>
              </a:rPr>
              <a:t>Charophyceae</a:t>
            </a:r>
            <a:r>
              <a:rPr lang="en-US" dirty="0"/>
              <a:t/>
            </a:r>
            <a:br>
              <a:rPr lang="en-US" dirty="0"/>
            </a:br>
            <a:r>
              <a:rPr lang="en-US" b="1" i="1" dirty="0"/>
              <a:t>Order</a:t>
            </a:r>
            <a:r>
              <a:rPr lang="en-US" dirty="0"/>
              <a:t> </a:t>
            </a:r>
            <a:r>
              <a:rPr lang="en-US" dirty="0" smtClean="0"/>
              <a:t>	</a:t>
            </a:r>
            <a:r>
              <a:rPr lang="en-US" u="sng" dirty="0" err="1" smtClean="0">
                <a:hlinkClick r:id="rId8"/>
              </a:rPr>
              <a:t>Charales</a:t>
            </a:r>
            <a:r>
              <a:rPr lang="en-US" dirty="0"/>
              <a:t/>
            </a:r>
            <a:br>
              <a:rPr lang="en-US" dirty="0"/>
            </a:br>
            <a:r>
              <a:rPr lang="en-US" b="1" i="1" dirty="0"/>
              <a:t>Family</a:t>
            </a:r>
            <a:r>
              <a:rPr lang="en-US" dirty="0"/>
              <a:t> </a:t>
            </a:r>
            <a:r>
              <a:rPr lang="en-US" dirty="0" smtClean="0"/>
              <a:t>	</a:t>
            </a:r>
            <a:r>
              <a:rPr lang="en-US" u="sng" dirty="0" err="1" smtClean="0">
                <a:hlinkClick r:id="rId9"/>
              </a:rPr>
              <a:t>Characeae</a:t>
            </a:r>
            <a:r>
              <a:rPr lang="en-US" dirty="0"/>
              <a:t/>
            </a:r>
            <a:br>
              <a:rPr lang="en-US" dirty="0"/>
            </a:br>
            <a:r>
              <a:rPr lang="en-US" b="1" i="1" dirty="0"/>
              <a:t>Tribe</a:t>
            </a:r>
            <a:r>
              <a:rPr lang="en-US" dirty="0"/>
              <a:t> </a:t>
            </a:r>
            <a:r>
              <a:rPr lang="en-US" dirty="0" smtClean="0"/>
              <a:t>		</a:t>
            </a:r>
            <a:r>
              <a:rPr lang="en-US" u="sng" dirty="0" err="1" smtClean="0">
                <a:hlinkClick r:id="rId10"/>
              </a:rPr>
              <a:t>Chareae</a:t>
            </a:r>
            <a:r>
              <a:rPr lang="en-US" u="sng" dirty="0" smtClean="0"/>
              <a:t> </a:t>
            </a:r>
          </a:p>
          <a:p>
            <a:pPr marL="68580" indent="0">
              <a:buNone/>
            </a:pPr>
            <a:r>
              <a:rPr lang="en-US" b="1" i="1" dirty="0" smtClean="0"/>
              <a:t>Genus</a:t>
            </a:r>
            <a:r>
              <a:rPr lang="en-US" dirty="0" smtClean="0"/>
              <a:t> 	</a:t>
            </a:r>
            <a:r>
              <a:rPr lang="en-US" u="sng" dirty="0" err="1" smtClean="0">
                <a:solidFill>
                  <a:schemeClr val="accent6">
                    <a:lumMod val="75000"/>
                  </a:schemeClr>
                </a:solidFill>
              </a:rPr>
              <a:t>Chara</a:t>
            </a:r>
            <a:endParaRPr lang="en-US" u="sng" dirty="0">
              <a:solidFill>
                <a:schemeClr val="accent6">
                  <a:lumMod val="75000"/>
                </a:schemeClr>
              </a:solidFill>
            </a:endParaRPr>
          </a:p>
          <a:p>
            <a:endParaRPr lang="en-US" dirty="0"/>
          </a:p>
        </p:txBody>
      </p:sp>
      <p:pic>
        <p:nvPicPr>
          <p:cNvPr id="4" name="il_fi" descr="http://content61.eol.org/content/2010/11/27/03/11751_580_360.jpg"/>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053838" y="1539242"/>
            <a:ext cx="4572001" cy="3474720"/>
          </a:xfrm>
          <a:prstGeom prst="rect">
            <a:avLst/>
          </a:prstGeom>
          <a:noFill/>
          <a:ln>
            <a:noFill/>
          </a:ln>
        </p:spPr>
      </p:pic>
    </p:spTree>
    <p:extLst>
      <p:ext uri="{BB962C8B-B14F-4D97-AF65-F5344CB8AC3E}">
        <p14:creationId xmlns:p14="http://schemas.microsoft.com/office/powerpoint/2010/main" val="114854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924748"/>
          </a:xfrm>
        </p:spPr>
        <p:txBody>
          <a:bodyPr>
            <a:normAutofit fontScale="77500" lnSpcReduction="20000"/>
          </a:bodyPr>
          <a:lstStyle/>
          <a:p>
            <a:r>
              <a:rPr lang="en-US" dirty="0" err="1"/>
              <a:t>Chara</a:t>
            </a:r>
            <a:r>
              <a:rPr lang="en-US" dirty="0"/>
              <a:t> cosmopolitan in fresh to slightly brackish water; endemic species present on all continents </a:t>
            </a:r>
            <a:endParaRPr lang="en-US" dirty="0" smtClean="0"/>
          </a:p>
          <a:p>
            <a:r>
              <a:rPr lang="en-US" dirty="0" smtClean="0"/>
              <a:t>Plant body : Erect</a:t>
            </a:r>
            <a:r>
              <a:rPr lang="en-US" dirty="0"/>
              <a:t>, branched plants mostly 30-100 cm long and usually calcified; attached by numerous rhizoids. </a:t>
            </a:r>
            <a:endParaRPr lang="en-US" dirty="0" smtClean="0"/>
          </a:p>
          <a:p>
            <a:r>
              <a:rPr lang="en-US" dirty="0" smtClean="0"/>
              <a:t>Colorless </a:t>
            </a:r>
            <a:r>
              <a:rPr lang="en-US" dirty="0"/>
              <a:t>rhizoids multicellular and branched. </a:t>
            </a:r>
            <a:endParaRPr lang="en-US" dirty="0" smtClean="0"/>
          </a:p>
          <a:p>
            <a:r>
              <a:rPr lang="en-US" dirty="0" smtClean="0"/>
              <a:t>Alternating </a:t>
            </a:r>
            <a:r>
              <a:rPr lang="en-US" dirty="0"/>
              <a:t>sequence of nodal and internodal cells developed from apical cell. </a:t>
            </a:r>
            <a:endParaRPr lang="en-US" dirty="0" smtClean="0"/>
          </a:p>
          <a:p>
            <a:r>
              <a:rPr lang="en-US" dirty="0" smtClean="0"/>
              <a:t>Each </a:t>
            </a:r>
            <a:r>
              <a:rPr lang="en-US" dirty="0"/>
              <a:t>apical cell derivative divides transversely and daughter cells develop into multicellular nodal complex with 6-12 peripheral cells and its internodal cell, respectively. </a:t>
            </a:r>
            <a:endParaRPr lang="en-US" dirty="0" smtClean="0"/>
          </a:p>
          <a:p>
            <a:r>
              <a:rPr lang="en-US" dirty="0" smtClean="0"/>
              <a:t>Each </a:t>
            </a:r>
            <a:r>
              <a:rPr lang="en-US" dirty="0"/>
              <a:t>node bears a whorl of 6-16 </a:t>
            </a:r>
            <a:r>
              <a:rPr lang="en-US" dirty="0" err="1"/>
              <a:t>corticate</a:t>
            </a:r>
            <a:r>
              <a:rPr lang="en-US" dirty="0"/>
              <a:t> or </a:t>
            </a:r>
            <a:r>
              <a:rPr lang="en-US" dirty="0" err="1"/>
              <a:t>ecorticate</a:t>
            </a:r>
            <a:r>
              <a:rPr lang="en-US" dirty="0"/>
              <a:t> determinate </a:t>
            </a:r>
            <a:r>
              <a:rPr lang="en-US" dirty="0" err="1"/>
              <a:t>branchlets</a:t>
            </a:r>
            <a:r>
              <a:rPr lang="en-US" dirty="0"/>
              <a:t> 2-many cells long. </a:t>
            </a:r>
            <a:endParaRPr lang="en-US" dirty="0" smtClean="0"/>
          </a:p>
        </p:txBody>
      </p:sp>
      <p:sp>
        <p:nvSpPr>
          <p:cNvPr id="4" name="Title 1"/>
          <p:cNvSpPr>
            <a:spLocks noGrp="1"/>
          </p:cNvSpPr>
          <p:nvPr>
            <p:ph type="title"/>
          </p:nvPr>
        </p:nvSpPr>
        <p:spPr/>
        <p:txBody>
          <a:bodyPr/>
          <a:lstStyle/>
          <a:p>
            <a:r>
              <a:rPr lang="en-US" b="1" dirty="0" smtClean="0"/>
              <a:t>Characteristics</a:t>
            </a:r>
            <a:endParaRPr lang="en-US" b="1" dirty="0"/>
          </a:p>
        </p:txBody>
      </p:sp>
    </p:spTree>
    <p:extLst>
      <p:ext uri="{BB962C8B-B14F-4D97-AF65-F5344CB8AC3E}">
        <p14:creationId xmlns:p14="http://schemas.microsoft.com/office/powerpoint/2010/main" val="572949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Cells mostly </a:t>
            </a:r>
            <a:r>
              <a:rPr lang="en-US" dirty="0" err="1"/>
              <a:t>uninucleate</a:t>
            </a:r>
            <a:r>
              <a:rPr lang="en-US" dirty="0"/>
              <a:t>, however, internodal cells with a few large irregular nuclei produced by amitosis. </a:t>
            </a:r>
          </a:p>
          <a:p>
            <a:r>
              <a:rPr lang="en-US" dirty="0"/>
              <a:t>Cells interconnected with numerous </a:t>
            </a:r>
            <a:r>
              <a:rPr lang="en-US" dirty="0" err="1"/>
              <a:t>plasmodesmata</a:t>
            </a:r>
            <a:r>
              <a:rPr lang="en-US" dirty="0"/>
              <a:t>. </a:t>
            </a:r>
          </a:p>
          <a:p>
            <a:r>
              <a:rPr lang="en-US" dirty="0"/>
              <a:t>Cytoplasm distinctly layered with external stationary layer with rows of helicoidally aligned chloroplasts (ectoplasm) and internal streaming layer with nuclei and mitochondria (endoplasm); cells with large central vacuole. </a:t>
            </a:r>
          </a:p>
          <a:p>
            <a:endParaRPr lang="en-US" dirty="0"/>
          </a:p>
        </p:txBody>
      </p:sp>
      <p:sp>
        <p:nvSpPr>
          <p:cNvPr id="4" name="Title 1"/>
          <p:cNvSpPr>
            <a:spLocks noGrp="1"/>
          </p:cNvSpPr>
          <p:nvPr>
            <p:ph type="title"/>
          </p:nvPr>
        </p:nvSpPr>
        <p:spPr/>
        <p:txBody>
          <a:bodyPr/>
          <a:lstStyle/>
          <a:p>
            <a:r>
              <a:rPr lang="en-US" b="1" dirty="0" smtClean="0"/>
              <a:t>Characteristics</a:t>
            </a:r>
            <a:endParaRPr lang="en-US" b="1" dirty="0"/>
          </a:p>
        </p:txBody>
      </p:sp>
    </p:spTree>
    <p:extLst>
      <p:ext uri="{BB962C8B-B14F-4D97-AF65-F5344CB8AC3E}">
        <p14:creationId xmlns:p14="http://schemas.microsoft.com/office/powerpoint/2010/main" val="81123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Asexual Reproduction</a:t>
            </a:r>
            <a:endParaRPr lang="en-US" b="1" dirty="0"/>
          </a:p>
        </p:txBody>
      </p:sp>
      <p:sp>
        <p:nvSpPr>
          <p:cNvPr id="3" name="Content Placeholder 2"/>
          <p:cNvSpPr>
            <a:spLocks noGrp="1"/>
          </p:cNvSpPr>
          <p:nvPr>
            <p:ph idx="1"/>
          </p:nvPr>
        </p:nvSpPr>
        <p:spPr/>
        <p:txBody>
          <a:bodyPr>
            <a:normAutofit/>
          </a:bodyPr>
          <a:lstStyle/>
          <a:p>
            <a:r>
              <a:rPr lang="en-US" dirty="0"/>
              <a:t>Asexual reproduction by vegetative propagation from rhizoids and adventitious development from nodal cells of plants buried in sediments, </a:t>
            </a:r>
            <a:endParaRPr lang="en-US" dirty="0" smtClean="0"/>
          </a:p>
          <a:p>
            <a:r>
              <a:rPr lang="en-US" dirty="0" smtClean="0"/>
              <a:t>or </a:t>
            </a:r>
            <a:r>
              <a:rPr lang="en-US" dirty="0"/>
              <a:t>by bulbils (see </a:t>
            </a:r>
            <a:r>
              <a:rPr lang="en-US" u="sng" dirty="0" err="1"/>
              <a:t>Nitellopsis</a:t>
            </a:r>
            <a:r>
              <a:rPr lang="en-US" dirty="0"/>
              <a:t>). </a:t>
            </a:r>
            <a:endParaRPr lang="en-US" dirty="0" smtClean="0"/>
          </a:p>
        </p:txBody>
      </p:sp>
    </p:spTree>
    <p:extLst>
      <p:ext uri="{BB962C8B-B14F-4D97-AF65-F5344CB8AC3E}">
        <p14:creationId xmlns:p14="http://schemas.microsoft.com/office/powerpoint/2010/main" val="3833877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Sexual Reproduction</a:t>
            </a:r>
            <a:endParaRPr lang="en-US" b="1" dirty="0"/>
          </a:p>
        </p:txBody>
      </p:sp>
      <p:sp>
        <p:nvSpPr>
          <p:cNvPr id="3" name="Content Placeholder 2"/>
          <p:cNvSpPr>
            <a:spLocks noGrp="1"/>
          </p:cNvSpPr>
          <p:nvPr>
            <p:ph idx="1"/>
          </p:nvPr>
        </p:nvSpPr>
        <p:spPr>
          <a:xfrm>
            <a:off x="762000" y="2323652"/>
            <a:ext cx="4953000" cy="3508977"/>
          </a:xfrm>
        </p:spPr>
        <p:txBody>
          <a:bodyPr>
            <a:normAutofit fontScale="70000" lnSpcReduction="20000"/>
          </a:bodyPr>
          <a:lstStyle/>
          <a:p>
            <a:r>
              <a:rPr lang="en-US" dirty="0"/>
              <a:t>Sexual reproduction always oogamous with gametes produced in complex, multicellular antheridia and </a:t>
            </a:r>
            <a:r>
              <a:rPr lang="en-US" dirty="0" err="1"/>
              <a:t>oosporangia</a:t>
            </a:r>
            <a:r>
              <a:rPr lang="en-US" dirty="0"/>
              <a:t> produced </a:t>
            </a:r>
            <a:r>
              <a:rPr lang="en-US" dirty="0" err="1"/>
              <a:t>adaxially</a:t>
            </a:r>
            <a:r>
              <a:rPr lang="en-US" dirty="0"/>
              <a:t> on </a:t>
            </a:r>
            <a:r>
              <a:rPr lang="en-US" dirty="0" err="1"/>
              <a:t>branchlet</a:t>
            </a:r>
            <a:r>
              <a:rPr lang="en-US" dirty="0"/>
              <a:t> nodes.</a:t>
            </a:r>
          </a:p>
          <a:p>
            <a:r>
              <a:rPr lang="en-US" dirty="0" smtClean="0"/>
              <a:t>Species </a:t>
            </a:r>
            <a:r>
              <a:rPr lang="en-US" dirty="0"/>
              <a:t>unisexual or bisexual, in the former with single </a:t>
            </a:r>
            <a:r>
              <a:rPr lang="en-US" dirty="0" err="1"/>
              <a:t>gametangium</a:t>
            </a:r>
            <a:r>
              <a:rPr lang="en-US" dirty="0"/>
              <a:t> at each node. </a:t>
            </a:r>
            <a:endParaRPr lang="en-US" dirty="0" smtClean="0"/>
          </a:p>
          <a:p>
            <a:r>
              <a:rPr lang="en-US" dirty="0" smtClean="0"/>
              <a:t>In </a:t>
            </a:r>
            <a:r>
              <a:rPr lang="en-US" dirty="0"/>
              <a:t>bisexual plants </a:t>
            </a:r>
            <a:r>
              <a:rPr lang="en-US" dirty="0" err="1"/>
              <a:t>gametangia</a:t>
            </a:r>
            <a:r>
              <a:rPr lang="en-US" dirty="0"/>
              <a:t> mostly paired with the antheridium borne below oogonium; </a:t>
            </a:r>
            <a:r>
              <a:rPr lang="en-US" dirty="0" err="1"/>
              <a:t>gametangia</a:t>
            </a:r>
            <a:r>
              <a:rPr lang="en-US" dirty="0"/>
              <a:t> develop simultaneously or with antheridia first. </a:t>
            </a:r>
            <a:endParaRPr lang="en-US" dirty="0" smtClean="0"/>
          </a:p>
          <a:p>
            <a:r>
              <a:rPr lang="en-US" dirty="0" smtClean="0"/>
              <a:t>Morphology </a:t>
            </a:r>
            <a:r>
              <a:rPr lang="en-US" dirty="0"/>
              <a:t>of mature antheridia and sperm and </a:t>
            </a:r>
            <a:r>
              <a:rPr lang="en-US" dirty="0" err="1"/>
              <a:t>oosporangia</a:t>
            </a:r>
            <a:r>
              <a:rPr lang="en-US" dirty="0"/>
              <a:t> and oospores as described for </a:t>
            </a:r>
            <a:r>
              <a:rPr lang="en-US" u="sng" dirty="0" err="1"/>
              <a:t>Lamprothamnion</a:t>
            </a:r>
            <a:r>
              <a:rPr lang="en-US" dirty="0"/>
              <a:t> or </a:t>
            </a:r>
            <a:r>
              <a:rPr lang="en-US" u="sng" dirty="0" err="1"/>
              <a:t>Nitella</a:t>
            </a:r>
            <a:r>
              <a:rPr lang="en-US" dirty="0"/>
              <a:t>. </a:t>
            </a:r>
            <a:endParaRPr lang="en-US" dirty="0" smtClean="0"/>
          </a:p>
        </p:txBody>
      </p:sp>
      <p:pic>
        <p:nvPicPr>
          <p:cNvPr id="4" name="il_fi" descr="http://www.algaebase.org/_mediafiles/algaebase/5F9470A10333834864mpig6CE0EB/SUC95wEwC9VX.jpg"/>
          <p:cNvPicPr/>
          <p:nvPr/>
        </p:nvPicPr>
        <p:blipFill rotWithShape="1">
          <a:blip r:embed="rId2">
            <a:extLst>
              <a:ext uri="{28A0092B-C50C-407E-A947-70E740481C1C}">
                <a14:useLocalDpi xmlns:a14="http://schemas.microsoft.com/office/drawing/2010/main" val="0"/>
              </a:ext>
            </a:extLst>
          </a:blip>
          <a:srcRect t="14744" r="8825"/>
          <a:stretch/>
        </p:blipFill>
        <p:spPr bwMode="auto">
          <a:xfrm rot="5400000">
            <a:off x="5464175" y="2901950"/>
            <a:ext cx="3216275" cy="2257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621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Characters</a:t>
            </a:r>
            <a:endParaRPr lang="en-US" b="1" dirty="0"/>
          </a:p>
        </p:txBody>
      </p:sp>
      <p:sp>
        <p:nvSpPr>
          <p:cNvPr id="3" name="Content Placeholder 2"/>
          <p:cNvSpPr>
            <a:spLocks noGrp="1"/>
          </p:cNvSpPr>
          <p:nvPr>
            <p:ph idx="1"/>
          </p:nvPr>
        </p:nvSpPr>
        <p:spPr/>
        <p:txBody>
          <a:bodyPr>
            <a:normAutofit fontScale="77500" lnSpcReduction="20000"/>
          </a:bodyPr>
          <a:lstStyle/>
          <a:p>
            <a:pPr lvl="0"/>
            <a:r>
              <a:rPr lang="en-US" dirty="0"/>
              <a:t>The study of Algae is known as </a:t>
            </a:r>
            <a:r>
              <a:rPr lang="en-US" b="1" dirty="0"/>
              <a:t>Algology </a:t>
            </a:r>
            <a:r>
              <a:rPr lang="en-US" dirty="0"/>
              <a:t>or </a:t>
            </a:r>
            <a:r>
              <a:rPr lang="en-US" b="1" dirty="0"/>
              <a:t>phycology.</a:t>
            </a:r>
            <a:endParaRPr lang="en-US" dirty="0"/>
          </a:p>
          <a:p>
            <a:pPr lvl="0"/>
            <a:r>
              <a:rPr lang="en-US" dirty="0"/>
              <a:t>Algae are autotrophic organisms and they have chlorophyll. </a:t>
            </a:r>
          </a:p>
          <a:p>
            <a:pPr lvl="0"/>
            <a:r>
              <a:rPr lang="en-US" dirty="0"/>
              <a:t>They are O</a:t>
            </a:r>
            <a:r>
              <a:rPr lang="en-US" baseline="-25000" dirty="0"/>
              <a:t>2</a:t>
            </a:r>
            <a:r>
              <a:rPr lang="en-US" dirty="0"/>
              <a:t> producing photosynthetic organisms that have evolved in and have exploited an aquatic environment.</a:t>
            </a:r>
          </a:p>
          <a:p>
            <a:pPr lvl="0"/>
            <a:r>
              <a:rPr lang="en-US" dirty="0"/>
              <a:t>In Algae the plant body shows no differentiation into root, stem or leaf or true tissues. Such a plant body is called </a:t>
            </a:r>
            <a:r>
              <a:rPr lang="en-US" b="1" dirty="0"/>
              <a:t>thallus. </a:t>
            </a:r>
            <a:endParaRPr lang="en-US" dirty="0"/>
          </a:p>
          <a:p>
            <a:pPr lvl="0"/>
            <a:r>
              <a:rPr lang="en-US" dirty="0"/>
              <a:t>They do not have vascular tissues. </a:t>
            </a:r>
          </a:p>
          <a:p>
            <a:pPr lvl="0"/>
            <a:r>
              <a:rPr lang="en-US" dirty="0"/>
              <a:t>The sex organs of this group of </a:t>
            </a:r>
            <a:r>
              <a:rPr lang="en-US" b="1" dirty="0"/>
              <a:t>kingdom </a:t>
            </a:r>
            <a:r>
              <a:rPr lang="en-US" b="1" dirty="0" err="1"/>
              <a:t>plantae</a:t>
            </a:r>
            <a:r>
              <a:rPr lang="en-US" b="1" dirty="0"/>
              <a:t> </a:t>
            </a:r>
            <a:r>
              <a:rPr lang="en-US" dirty="0"/>
              <a:t>are not surrounded by a layer of sterile cells.</a:t>
            </a:r>
          </a:p>
          <a:p>
            <a:endParaRPr lang="en-US" dirty="0"/>
          </a:p>
        </p:txBody>
      </p:sp>
    </p:spTree>
    <p:extLst>
      <p:ext uri="{BB962C8B-B14F-4D97-AF65-F5344CB8AC3E}">
        <p14:creationId xmlns:p14="http://schemas.microsoft.com/office/powerpoint/2010/main" val="27276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Sexual Reproduction </a:t>
            </a:r>
            <a:endParaRPr lang="en-US" b="1" dirty="0"/>
          </a:p>
        </p:txBody>
      </p:sp>
      <p:sp>
        <p:nvSpPr>
          <p:cNvPr id="3" name="Content Placeholder 2"/>
          <p:cNvSpPr>
            <a:spLocks noGrp="1"/>
          </p:cNvSpPr>
          <p:nvPr>
            <p:ph idx="1"/>
          </p:nvPr>
        </p:nvSpPr>
        <p:spPr>
          <a:xfrm>
            <a:off x="662492" y="2323652"/>
            <a:ext cx="4747708" cy="3508977"/>
          </a:xfrm>
        </p:spPr>
        <p:txBody>
          <a:bodyPr>
            <a:normAutofit fontScale="77500" lnSpcReduction="20000"/>
          </a:bodyPr>
          <a:lstStyle/>
          <a:p>
            <a:r>
              <a:rPr lang="en-US" dirty="0"/>
              <a:t>Following fertilization compound </a:t>
            </a:r>
            <a:r>
              <a:rPr lang="en-US" dirty="0" err="1"/>
              <a:t>oosporangial</a:t>
            </a:r>
            <a:r>
              <a:rPr lang="en-US" dirty="0"/>
              <a:t> wall develops derived from both </a:t>
            </a:r>
            <a:r>
              <a:rPr lang="en-US" dirty="0" err="1"/>
              <a:t>entheathing</a:t>
            </a:r>
            <a:r>
              <a:rPr lang="en-US" dirty="0"/>
              <a:t> cells and fertilized oosphere, with outer calcified layer. </a:t>
            </a:r>
          </a:p>
          <a:p>
            <a:r>
              <a:rPr lang="en-US" dirty="0"/>
              <a:t>Zygote germination associated with development of </a:t>
            </a:r>
            <a:r>
              <a:rPr lang="en-US" dirty="0" err="1"/>
              <a:t>protonemal</a:t>
            </a:r>
            <a:r>
              <a:rPr lang="en-US" dirty="0"/>
              <a:t> stage that undergoes divisions to form large and small cells. Primary axes develop as lateral branches of </a:t>
            </a:r>
            <a:r>
              <a:rPr lang="en-US" dirty="0" err="1"/>
              <a:t>protonema</a:t>
            </a:r>
            <a:r>
              <a:rPr lang="en-US" dirty="0"/>
              <a:t>. </a:t>
            </a:r>
          </a:p>
          <a:p>
            <a:r>
              <a:rPr lang="en-US" dirty="0"/>
              <a:t>The life history is presumably zygotic, however, the position of meiosis not widely studied. </a:t>
            </a:r>
          </a:p>
          <a:p>
            <a:pPr marL="68580" indent="0">
              <a:buNone/>
            </a:pPr>
            <a:endParaRPr lang="en-US" dirty="0"/>
          </a:p>
        </p:txBody>
      </p:sp>
      <p:pic>
        <p:nvPicPr>
          <p:cNvPr id="4" name="Picture 3" descr="http://doctortee.com/dsu/tiftickjian/cse-img/botany/algae/chara/chara-gametangia.jpg"/>
          <p:cNvPicPr/>
          <p:nvPr/>
        </p:nvPicPr>
        <p:blipFill rotWithShape="1">
          <a:blip r:embed="rId2">
            <a:extLst>
              <a:ext uri="{28A0092B-C50C-407E-A947-70E740481C1C}">
                <a14:useLocalDpi xmlns:a14="http://schemas.microsoft.com/office/drawing/2010/main" val="0"/>
              </a:ext>
            </a:extLst>
          </a:blip>
          <a:srcRect t="294" b="588"/>
          <a:stretch/>
        </p:blipFill>
        <p:spPr bwMode="auto">
          <a:xfrm>
            <a:off x="5638800" y="2438400"/>
            <a:ext cx="2562225" cy="3209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9268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85591" y="1905000"/>
            <a:ext cx="2791609" cy="3048000"/>
          </a:xfrm>
        </p:spPr>
        <p:txBody>
          <a:bodyPr>
            <a:normAutofit/>
          </a:bodyPr>
          <a:lstStyle/>
          <a:p>
            <a:pPr marL="68580" indent="0" algn="ctr">
              <a:buNone/>
            </a:pPr>
            <a:r>
              <a:rPr lang="en-US" sz="4000" b="1" dirty="0" smtClean="0"/>
              <a:t>Life </a:t>
            </a:r>
          </a:p>
          <a:p>
            <a:pPr marL="68580" indent="0" algn="ctr">
              <a:buNone/>
            </a:pPr>
            <a:r>
              <a:rPr lang="en-US" sz="4000" b="1" dirty="0" smtClean="0"/>
              <a:t>Cycle </a:t>
            </a:r>
          </a:p>
          <a:p>
            <a:pPr marL="68580" indent="0" algn="ctr">
              <a:buNone/>
            </a:pPr>
            <a:r>
              <a:rPr lang="en-US" sz="4000" b="1" dirty="0" smtClean="0"/>
              <a:t>of </a:t>
            </a:r>
          </a:p>
          <a:p>
            <a:pPr marL="68580" indent="0" algn="ctr">
              <a:buNone/>
            </a:pPr>
            <a:r>
              <a:rPr lang="en-US" sz="4000" b="1" dirty="0" err="1" smtClean="0"/>
              <a:t>Chara</a:t>
            </a:r>
            <a:endParaRPr lang="en-US" sz="4000" b="1" dirty="0"/>
          </a:p>
        </p:txBody>
      </p:sp>
      <p:pic>
        <p:nvPicPr>
          <p:cNvPr id="4" name="Picture 3" descr="http://physwiki.apps01.yorku.ca/images/thumb/5/51/02_Figure_2.5.PNG/400px-02_Figure_2.5.PNG"/>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4495800" cy="6248400"/>
          </a:xfrm>
          <a:prstGeom prst="rect">
            <a:avLst/>
          </a:prstGeom>
          <a:noFill/>
          <a:ln>
            <a:noFill/>
          </a:ln>
        </p:spPr>
      </p:pic>
    </p:spTree>
    <p:extLst>
      <p:ext uri="{BB962C8B-B14F-4D97-AF65-F5344CB8AC3E}">
        <p14:creationId xmlns:p14="http://schemas.microsoft.com/office/powerpoint/2010/main" val="3681103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Specialty Studies</a:t>
            </a:r>
            <a:endParaRPr lang="en-US" b="1" dirty="0"/>
          </a:p>
        </p:txBody>
      </p:sp>
      <p:sp>
        <p:nvSpPr>
          <p:cNvPr id="3" name="Content Placeholder 2"/>
          <p:cNvSpPr>
            <a:spLocks noGrp="1"/>
          </p:cNvSpPr>
          <p:nvPr>
            <p:ph idx="1"/>
          </p:nvPr>
        </p:nvSpPr>
        <p:spPr/>
        <p:txBody>
          <a:bodyPr/>
          <a:lstStyle/>
          <a:p>
            <a:r>
              <a:rPr lang="en-US" dirty="0" err="1"/>
              <a:t>Chara</a:t>
            </a:r>
            <a:r>
              <a:rPr lang="en-US" dirty="0"/>
              <a:t> spp. widely used as model systems in studies of ion transport and electrophysiology. </a:t>
            </a:r>
            <a:endParaRPr lang="en-US" dirty="0" smtClean="0"/>
          </a:p>
          <a:p>
            <a:r>
              <a:rPr lang="en-US" dirty="0" smtClean="0"/>
              <a:t>Extracellular </a:t>
            </a:r>
            <a:r>
              <a:rPr lang="en-US" dirty="0"/>
              <a:t>current patterns disrupted on exposure of cells to microtubule inhibitors, suggesting </a:t>
            </a:r>
            <a:r>
              <a:rPr lang="en-US" dirty="0" err="1"/>
              <a:t>microtubular</a:t>
            </a:r>
            <a:r>
              <a:rPr lang="en-US" dirty="0"/>
              <a:t> regulation of spatial patterns of plasma-membrane transport events.</a:t>
            </a:r>
          </a:p>
        </p:txBody>
      </p:sp>
    </p:spTree>
    <p:extLst>
      <p:ext uri="{BB962C8B-B14F-4D97-AF65-F5344CB8AC3E}">
        <p14:creationId xmlns:p14="http://schemas.microsoft.com/office/powerpoint/2010/main" val="903111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BOTRYDIUM</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a:t>Empire</a:t>
            </a:r>
            <a:r>
              <a:rPr lang="en-US" dirty="0"/>
              <a:t> </a:t>
            </a:r>
            <a:r>
              <a:rPr lang="en-US" dirty="0" smtClean="0"/>
              <a:t>	</a:t>
            </a:r>
            <a:r>
              <a:rPr lang="en-US" u="sng" dirty="0" err="1" smtClean="0">
                <a:hlinkClick r:id="rId2"/>
              </a:rPr>
              <a:t>Eukaryota</a:t>
            </a:r>
            <a:r>
              <a:rPr lang="en-US" dirty="0"/>
              <a:t/>
            </a:r>
            <a:br>
              <a:rPr lang="en-US" dirty="0"/>
            </a:br>
            <a:r>
              <a:rPr lang="en-US" b="1" i="1" dirty="0"/>
              <a:t>Kingdom</a:t>
            </a:r>
            <a:r>
              <a:rPr lang="en-US" dirty="0"/>
              <a:t> </a:t>
            </a:r>
            <a:r>
              <a:rPr lang="en-US" dirty="0" smtClean="0"/>
              <a:t>	</a:t>
            </a:r>
            <a:r>
              <a:rPr lang="en-US" u="sng" dirty="0" err="1" smtClean="0">
                <a:hlinkClick r:id="rId3"/>
              </a:rPr>
              <a:t>Chromista</a:t>
            </a:r>
            <a:r>
              <a:rPr lang="en-US" dirty="0"/>
              <a:t/>
            </a:r>
            <a:br>
              <a:rPr lang="en-US" dirty="0"/>
            </a:br>
            <a:r>
              <a:rPr lang="en-US" b="1" i="1" dirty="0"/>
              <a:t>Subkingdom</a:t>
            </a:r>
            <a:r>
              <a:rPr lang="en-US" dirty="0"/>
              <a:t> </a:t>
            </a:r>
            <a:r>
              <a:rPr lang="en-US" u="sng" dirty="0" err="1">
                <a:hlinkClick r:id="rId4"/>
              </a:rPr>
              <a:t>Harosa</a:t>
            </a:r>
            <a:r>
              <a:rPr lang="en-US" dirty="0"/>
              <a:t/>
            </a:r>
            <a:br>
              <a:rPr lang="en-US" dirty="0"/>
            </a:br>
            <a:r>
              <a:rPr lang="en-US" b="1" i="1" dirty="0" err="1"/>
              <a:t>Infrakingdom</a:t>
            </a:r>
            <a:r>
              <a:rPr lang="en-US" dirty="0"/>
              <a:t> </a:t>
            </a:r>
            <a:r>
              <a:rPr lang="en-US" u="sng" dirty="0" err="1">
                <a:hlinkClick r:id="rId5"/>
              </a:rPr>
              <a:t>Heterokonta</a:t>
            </a:r>
            <a:r>
              <a:rPr lang="en-US" dirty="0"/>
              <a:t/>
            </a:r>
            <a:br>
              <a:rPr lang="en-US" dirty="0"/>
            </a:br>
            <a:r>
              <a:rPr lang="en-US" b="1" i="1" dirty="0"/>
              <a:t>Phylum</a:t>
            </a:r>
            <a:r>
              <a:rPr lang="en-US" dirty="0"/>
              <a:t> </a:t>
            </a:r>
            <a:r>
              <a:rPr lang="en-US" dirty="0" smtClean="0"/>
              <a:t>	</a:t>
            </a:r>
            <a:r>
              <a:rPr lang="en-US" u="sng" dirty="0" err="1" smtClean="0">
                <a:hlinkClick r:id="rId6"/>
              </a:rPr>
              <a:t>Ochrophyta</a:t>
            </a:r>
            <a:r>
              <a:rPr lang="en-US" dirty="0"/>
              <a:t/>
            </a:r>
            <a:br>
              <a:rPr lang="en-US" dirty="0"/>
            </a:br>
            <a:r>
              <a:rPr lang="en-US" b="1" i="1" dirty="0" err="1" smtClean="0"/>
              <a:t>Subphylum</a:t>
            </a:r>
            <a:r>
              <a:rPr lang="en-US" u="sng" dirty="0" err="1" smtClean="0">
                <a:hlinkClick r:id="rId7"/>
              </a:rPr>
              <a:t>Phaeista</a:t>
            </a:r>
            <a:r>
              <a:rPr lang="en-US" dirty="0"/>
              <a:t/>
            </a:r>
            <a:br>
              <a:rPr lang="en-US" dirty="0"/>
            </a:br>
            <a:r>
              <a:rPr lang="en-US" b="1" i="1" dirty="0" err="1"/>
              <a:t>Infraphylum</a:t>
            </a:r>
            <a:r>
              <a:rPr lang="en-US" dirty="0"/>
              <a:t> </a:t>
            </a:r>
            <a:r>
              <a:rPr lang="en-US" u="sng" dirty="0" err="1">
                <a:hlinkClick r:id="rId8"/>
              </a:rPr>
              <a:t>Marista</a:t>
            </a:r>
            <a:r>
              <a:rPr lang="en-US" dirty="0"/>
              <a:t/>
            </a:r>
            <a:br>
              <a:rPr lang="en-US" dirty="0"/>
            </a:br>
            <a:r>
              <a:rPr lang="en-US" b="1" i="1" dirty="0"/>
              <a:t>Superclass</a:t>
            </a:r>
            <a:r>
              <a:rPr lang="en-US" dirty="0"/>
              <a:t> </a:t>
            </a:r>
            <a:r>
              <a:rPr lang="en-US" u="sng" dirty="0" err="1">
                <a:hlinkClick r:id="rId9"/>
              </a:rPr>
              <a:t>Fucistia</a:t>
            </a:r>
            <a:r>
              <a:rPr lang="en-US" dirty="0"/>
              <a:t/>
            </a:r>
            <a:br>
              <a:rPr lang="en-US" dirty="0"/>
            </a:br>
            <a:r>
              <a:rPr lang="en-US" b="1" i="1" dirty="0"/>
              <a:t>Class</a:t>
            </a:r>
            <a:r>
              <a:rPr lang="en-US" dirty="0"/>
              <a:t> </a:t>
            </a:r>
            <a:r>
              <a:rPr lang="en-US" dirty="0" smtClean="0"/>
              <a:t>	</a:t>
            </a:r>
            <a:r>
              <a:rPr lang="en-US" u="sng" dirty="0" err="1" smtClean="0">
                <a:hlinkClick r:id="rId10"/>
              </a:rPr>
              <a:t>Xanthophyceae</a:t>
            </a:r>
            <a:r>
              <a:rPr lang="en-US" dirty="0"/>
              <a:t/>
            </a:r>
            <a:br>
              <a:rPr lang="en-US" dirty="0"/>
            </a:br>
            <a:r>
              <a:rPr lang="en-US" b="1" i="1" dirty="0"/>
              <a:t>Order</a:t>
            </a:r>
            <a:r>
              <a:rPr lang="en-US" dirty="0"/>
              <a:t> </a:t>
            </a:r>
            <a:r>
              <a:rPr lang="en-US" dirty="0" smtClean="0"/>
              <a:t>	</a:t>
            </a:r>
            <a:r>
              <a:rPr lang="en-US" u="sng" dirty="0" err="1" smtClean="0">
                <a:hlinkClick r:id="rId11"/>
              </a:rPr>
              <a:t>Botrydiales</a:t>
            </a:r>
            <a:r>
              <a:rPr lang="en-US" dirty="0"/>
              <a:t/>
            </a:r>
            <a:br>
              <a:rPr lang="en-US" dirty="0"/>
            </a:br>
            <a:r>
              <a:rPr lang="en-US" b="1" i="1" dirty="0"/>
              <a:t>Family</a:t>
            </a:r>
            <a:r>
              <a:rPr lang="en-US" dirty="0"/>
              <a:t> </a:t>
            </a:r>
            <a:r>
              <a:rPr lang="en-US" dirty="0" smtClean="0"/>
              <a:t>	</a:t>
            </a:r>
            <a:r>
              <a:rPr lang="en-US" u="sng" dirty="0" err="1" smtClean="0">
                <a:hlinkClick r:id="rId12"/>
              </a:rPr>
              <a:t>Botrydiaceae</a:t>
            </a:r>
            <a:endParaRPr lang="en-US" u="sng" dirty="0" smtClean="0"/>
          </a:p>
          <a:p>
            <a:r>
              <a:rPr lang="en-US" b="1" i="1" dirty="0" smtClean="0"/>
              <a:t>Genus</a:t>
            </a:r>
            <a:r>
              <a:rPr lang="en-US" dirty="0" smtClean="0"/>
              <a:t> 	</a:t>
            </a:r>
            <a:r>
              <a:rPr lang="en-US" u="sng" dirty="0" err="1" smtClean="0"/>
              <a:t>Botrydium</a:t>
            </a:r>
            <a:endParaRPr lang="en-US" dirty="0"/>
          </a:p>
        </p:txBody>
      </p:sp>
      <p:pic>
        <p:nvPicPr>
          <p:cNvPr id="4" name="Picture 3" descr="http://etc.usf.edu/clipart/31000/31056/botrydium_31056_md.gif"/>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0200" y="1524000"/>
            <a:ext cx="2971800" cy="4343400"/>
          </a:xfrm>
          <a:prstGeom prst="rect">
            <a:avLst/>
          </a:prstGeom>
          <a:noFill/>
          <a:ln>
            <a:noFill/>
          </a:ln>
        </p:spPr>
      </p:pic>
    </p:spTree>
    <p:extLst>
      <p:ext uri="{BB962C8B-B14F-4D97-AF65-F5344CB8AC3E}">
        <p14:creationId xmlns:p14="http://schemas.microsoft.com/office/powerpoint/2010/main" val="281031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23652"/>
            <a:ext cx="4366707" cy="4381948"/>
          </a:xfrm>
        </p:spPr>
        <p:txBody>
          <a:bodyPr>
            <a:normAutofit fontScale="70000" lnSpcReduction="20000"/>
          </a:bodyPr>
          <a:lstStyle/>
          <a:p>
            <a:r>
              <a:rPr lang="en-US" dirty="0" smtClean="0"/>
              <a:t>Thallus multicellular, </a:t>
            </a:r>
            <a:r>
              <a:rPr lang="en-US" dirty="0" err="1" smtClean="0"/>
              <a:t>globose</a:t>
            </a:r>
            <a:r>
              <a:rPr lang="en-US" dirty="0" smtClean="0"/>
              <a:t> </a:t>
            </a:r>
            <a:r>
              <a:rPr lang="en-US" dirty="0"/>
              <a:t>aerial portion, 1-2 mm in diam., subtended by colorless rhizoidal siphons which penetrate soil. </a:t>
            </a:r>
            <a:endParaRPr lang="en-US" dirty="0" smtClean="0"/>
          </a:p>
          <a:p>
            <a:r>
              <a:rPr lang="en-US" dirty="0" smtClean="0"/>
              <a:t>Outer </a:t>
            </a:r>
            <a:r>
              <a:rPr lang="en-US" dirty="0"/>
              <a:t>wall of aerial structure toughened, thin peripheral layer of cytoplasm with many nuclei and discoid chloroplasts. </a:t>
            </a:r>
            <a:endParaRPr lang="en-US" dirty="0" smtClean="0"/>
          </a:p>
          <a:p>
            <a:r>
              <a:rPr lang="en-US" dirty="0" smtClean="0"/>
              <a:t>Rhizoidal </a:t>
            </a:r>
            <a:r>
              <a:rPr lang="en-US" dirty="0"/>
              <a:t>siphons little or profusely branched, without chloroplasts but with many nuclei</a:t>
            </a:r>
            <a:r>
              <a:rPr lang="en-US" dirty="0" smtClean="0"/>
              <a:t>.</a:t>
            </a:r>
          </a:p>
          <a:p>
            <a:r>
              <a:rPr lang="en-US" dirty="0" err="1"/>
              <a:t>Botrydium</a:t>
            </a:r>
            <a:r>
              <a:rPr lang="en-US" dirty="0"/>
              <a:t> is common and widespread, terrestrial on muddy banks of streams and ponds or on bare soil. </a:t>
            </a:r>
            <a:endParaRPr lang="en-US" dirty="0" smtClean="0"/>
          </a:p>
          <a:p>
            <a:r>
              <a:rPr lang="en-US" dirty="0" smtClean="0"/>
              <a:t>Usually </a:t>
            </a:r>
            <a:r>
              <a:rPr lang="en-US" dirty="0"/>
              <a:t>abundant and hiding underlying soil. Frequently encrusted with calcium carbonate.</a:t>
            </a:r>
          </a:p>
          <a:p>
            <a:endParaRPr lang="en-US" dirty="0" smtClean="0"/>
          </a:p>
          <a:p>
            <a:endParaRPr lang="en-US" dirty="0"/>
          </a:p>
        </p:txBody>
      </p:sp>
      <p:sp>
        <p:nvSpPr>
          <p:cNvPr id="4" name="Title 1"/>
          <p:cNvSpPr>
            <a:spLocks noGrp="1"/>
          </p:cNvSpPr>
          <p:nvPr>
            <p:ph type="title"/>
          </p:nvPr>
        </p:nvSpPr>
        <p:spPr/>
        <p:txBody>
          <a:bodyPr/>
          <a:lstStyle/>
          <a:p>
            <a:r>
              <a:rPr lang="en-US" b="1" dirty="0" smtClean="0"/>
              <a:t>Characteristics</a:t>
            </a:r>
            <a:endParaRPr lang="en-US" b="1" dirty="0"/>
          </a:p>
        </p:txBody>
      </p:sp>
      <p:pic>
        <p:nvPicPr>
          <p:cNvPr id="5" name="Picture 4" descr="http://content64.eol.org/content/2010/11/27/02/21304_580_360.jpg"/>
          <p:cNvPicPr/>
          <p:nvPr/>
        </p:nvPicPr>
        <p:blipFill rotWithShape="1">
          <a:blip r:embed="rId2">
            <a:extLst>
              <a:ext uri="{28A0092B-C50C-407E-A947-70E740481C1C}">
                <a14:useLocalDpi xmlns:a14="http://schemas.microsoft.com/office/drawing/2010/main" val="0"/>
              </a:ext>
            </a:extLst>
          </a:blip>
          <a:srcRect r="37200"/>
          <a:stretch/>
        </p:blipFill>
        <p:spPr bwMode="auto">
          <a:xfrm>
            <a:off x="5173980" y="2362200"/>
            <a:ext cx="3284220" cy="381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7279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Asexual Reproduction</a:t>
            </a:r>
            <a:endParaRPr lang="en-US" b="1" dirty="0"/>
          </a:p>
        </p:txBody>
      </p:sp>
      <p:sp>
        <p:nvSpPr>
          <p:cNvPr id="3" name="Content Placeholder 2"/>
          <p:cNvSpPr>
            <a:spLocks noGrp="1"/>
          </p:cNvSpPr>
          <p:nvPr>
            <p:ph idx="1"/>
          </p:nvPr>
        </p:nvSpPr>
        <p:spPr/>
        <p:txBody>
          <a:bodyPr>
            <a:normAutofit/>
          </a:bodyPr>
          <a:lstStyle/>
          <a:p>
            <a:r>
              <a:rPr lang="en-US" dirty="0"/>
              <a:t>Asexual reproduction by cell contents cleaving into </a:t>
            </a:r>
            <a:r>
              <a:rPr lang="en-US" dirty="0" err="1"/>
              <a:t>uni</a:t>
            </a:r>
            <a:r>
              <a:rPr lang="en-US" dirty="0"/>
              <a:t>- or multinucleate protoplasts, rounding up and secreting wall to form </a:t>
            </a:r>
            <a:r>
              <a:rPr lang="en-US" dirty="0" err="1"/>
              <a:t>aplanospores</a:t>
            </a:r>
            <a:r>
              <a:rPr lang="en-US" dirty="0"/>
              <a:t>, </a:t>
            </a:r>
            <a:endParaRPr lang="en-US" dirty="0" smtClean="0"/>
          </a:p>
          <a:p>
            <a:r>
              <a:rPr lang="en-US" dirty="0" smtClean="0"/>
              <a:t>Or </a:t>
            </a:r>
            <a:r>
              <a:rPr lang="en-US" dirty="0"/>
              <a:t>entire cytoplasm forming a single-walled cyst. </a:t>
            </a:r>
            <a:endParaRPr lang="en-US" dirty="0" smtClean="0"/>
          </a:p>
          <a:p>
            <a:r>
              <a:rPr lang="en-US" dirty="0" err="1" smtClean="0"/>
              <a:t>Hypnospores</a:t>
            </a:r>
            <a:r>
              <a:rPr lang="en-US" dirty="0" smtClean="0"/>
              <a:t> </a:t>
            </a:r>
            <a:r>
              <a:rPr lang="en-US" dirty="0"/>
              <a:t>formed by any portion of cell separated by wall. </a:t>
            </a:r>
          </a:p>
        </p:txBody>
      </p:sp>
    </p:spTree>
    <p:extLst>
      <p:ext uri="{BB962C8B-B14F-4D97-AF65-F5344CB8AC3E}">
        <p14:creationId xmlns:p14="http://schemas.microsoft.com/office/powerpoint/2010/main" val="3922073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Sexual Reproduction</a:t>
            </a:r>
            <a:endParaRPr lang="en-US" b="1" dirty="0"/>
          </a:p>
        </p:txBody>
      </p:sp>
      <p:sp>
        <p:nvSpPr>
          <p:cNvPr id="3" name="Content Placeholder 2"/>
          <p:cNvSpPr>
            <a:spLocks noGrp="1"/>
          </p:cNvSpPr>
          <p:nvPr>
            <p:ph idx="1"/>
          </p:nvPr>
        </p:nvSpPr>
        <p:spPr>
          <a:xfrm>
            <a:off x="1043493" y="2323652"/>
            <a:ext cx="4366708" cy="3508977"/>
          </a:xfrm>
        </p:spPr>
        <p:txBody>
          <a:bodyPr>
            <a:normAutofit fontScale="85000" lnSpcReduction="10000"/>
          </a:bodyPr>
          <a:lstStyle/>
          <a:p>
            <a:r>
              <a:rPr lang="en-US" dirty="0"/>
              <a:t>In sexual reproduction entire cell can divide to form many (? about 40,000) </a:t>
            </a:r>
            <a:r>
              <a:rPr lang="en-US" dirty="0" err="1"/>
              <a:t>heterokont</a:t>
            </a:r>
            <a:r>
              <a:rPr lang="en-US" dirty="0"/>
              <a:t>-flagellated, </a:t>
            </a:r>
            <a:r>
              <a:rPr lang="en-US" dirty="0" err="1"/>
              <a:t>pyriform</a:t>
            </a:r>
            <a:r>
              <a:rPr lang="en-US" dirty="0"/>
              <a:t> zooids which fuse </a:t>
            </a:r>
            <a:r>
              <a:rPr lang="en-US" dirty="0" err="1"/>
              <a:t>isogamously</a:t>
            </a:r>
            <a:r>
              <a:rPr lang="en-US" dirty="0"/>
              <a:t> or </a:t>
            </a:r>
            <a:r>
              <a:rPr lang="en-US" dirty="0" err="1"/>
              <a:t>anisogamously</a:t>
            </a:r>
            <a:r>
              <a:rPr lang="en-US" dirty="0"/>
              <a:t> to form zygotes. </a:t>
            </a:r>
            <a:endParaRPr lang="en-US" dirty="0" smtClean="0"/>
          </a:p>
          <a:p>
            <a:r>
              <a:rPr lang="en-US" dirty="0" smtClean="0"/>
              <a:t>Zooid </a:t>
            </a:r>
            <a:r>
              <a:rPr lang="en-US" dirty="0"/>
              <a:t>also can develop </a:t>
            </a:r>
            <a:r>
              <a:rPr lang="en-US" dirty="0" err="1"/>
              <a:t>parthenogenetically</a:t>
            </a:r>
            <a:r>
              <a:rPr lang="en-US" dirty="0"/>
              <a:t> without fusing. </a:t>
            </a:r>
            <a:endParaRPr lang="en-US" dirty="0" smtClean="0"/>
          </a:p>
          <a:p>
            <a:r>
              <a:rPr lang="en-US" dirty="0" smtClean="0"/>
              <a:t>The </a:t>
            </a:r>
            <a:r>
              <a:rPr lang="en-US" dirty="0"/>
              <a:t>zygote develops directly into vegetative thallus. </a:t>
            </a:r>
          </a:p>
        </p:txBody>
      </p:sp>
      <p:pic>
        <p:nvPicPr>
          <p:cNvPr id="4" name="Picture 3" descr="http://content62.eol.org/content/2010/11/27/02/23498_580_360.jpg"/>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38400"/>
            <a:ext cx="3061970" cy="3352800"/>
          </a:xfrm>
          <a:prstGeom prst="rect">
            <a:avLst/>
          </a:prstGeom>
          <a:noFill/>
          <a:ln>
            <a:noFill/>
          </a:ln>
        </p:spPr>
      </p:pic>
    </p:spTree>
    <p:extLst>
      <p:ext uri="{BB962C8B-B14F-4D97-AF65-F5344CB8AC3E}">
        <p14:creationId xmlns:p14="http://schemas.microsoft.com/office/powerpoint/2010/main" val="2853980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irapl.altervista.org/cpm/albums/gilg/Botrydium-granulatum-71.jpg"/>
          <p:cNvPicPr/>
          <p:nvPr/>
        </p:nvPicPr>
        <p:blipFill rotWithShape="1">
          <a:blip r:embed="rId2">
            <a:extLst>
              <a:ext uri="{28A0092B-C50C-407E-A947-70E740481C1C}">
                <a14:useLocalDpi xmlns:a14="http://schemas.microsoft.com/office/drawing/2010/main" val="0"/>
              </a:ext>
            </a:extLst>
          </a:blip>
          <a:srcRect t="3168"/>
          <a:stretch/>
        </p:blipFill>
        <p:spPr bwMode="auto">
          <a:xfrm>
            <a:off x="152400" y="152400"/>
            <a:ext cx="8839200" cy="655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674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Occurrence and </a:t>
            </a:r>
            <a:r>
              <a:rPr lang="en-US" b="1" dirty="0" smtClean="0"/>
              <a:t>Distribution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Most of the algae are aquatic either fresh water or marine</a:t>
            </a:r>
            <a:r>
              <a:rPr lang="en-US" dirty="0" smtClean="0"/>
              <a:t>.</a:t>
            </a:r>
          </a:p>
          <a:p>
            <a:r>
              <a:rPr lang="en-US" dirty="0" smtClean="0"/>
              <a:t>The </a:t>
            </a:r>
            <a:r>
              <a:rPr lang="en-US" dirty="0"/>
              <a:t>free floating and free swimming minute algae are known as </a:t>
            </a:r>
            <a:r>
              <a:rPr lang="en-US" b="1" dirty="0" err="1"/>
              <a:t>phytoplanktons</a:t>
            </a:r>
            <a:r>
              <a:rPr lang="en-US" dirty="0"/>
              <a:t>. </a:t>
            </a:r>
            <a:endParaRPr lang="en-US" dirty="0" smtClean="0"/>
          </a:p>
          <a:p>
            <a:r>
              <a:rPr lang="en-US" dirty="0" smtClean="0"/>
              <a:t>Species </a:t>
            </a:r>
            <a:r>
              <a:rPr lang="en-US" dirty="0"/>
              <a:t>that are found attached to the bottom of shallow water </a:t>
            </a:r>
            <a:r>
              <a:rPr lang="en-US" dirty="0" smtClean="0"/>
              <a:t>substratum are </a:t>
            </a:r>
            <a:r>
              <a:rPr lang="en-US" dirty="0"/>
              <a:t>called </a:t>
            </a:r>
            <a:r>
              <a:rPr lang="en-US" b="1" dirty="0"/>
              <a:t>Benthic. </a:t>
            </a:r>
            <a:endParaRPr lang="en-US" b="1" dirty="0" smtClean="0"/>
          </a:p>
          <a:p>
            <a:r>
              <a:rPr lang="en-US" dirty="0" smtClean="0"/>
              <a:t>Some </a:t>
            </a:r>
            <a:r>
              <a:rPr lang="en-US" dirty="0"/>
              <a:t>species of algae and fungi are found in association with each other </a:t>
            </a:r>
            <a:r>
              <a:rPr lang="en-US" dirty="0" smtClean="0"/>
              <a:t>are </a:t>
            </a:r>
            <a:r>
              <a:rPr lang="en-US" dirty="0"/>
              <a:t>called </a:t>
            </a:r>
            <a:r>
              <a:rPr lang="en-US" b="1" dirty="0"/>
              <a:t>Lichens. </a:t>
            </a:r>
            <a:endParaRPr lang="en-US" b="1" dirty="0" smtClean="0"/>
          </a:p>
          <a:p>
            <a:r>
              <a:rPr lang="en-US" dirty="0" smtClean="0"/>
              <a:t>A </a:t>
            </a:r>
            <a:r>
              <a:rPr lang="en-US" dirty="0"/>
              <a:t>few species of algae are </a:t>
            </a:r>
            <a:r>
              <a:rPr lang="en-US" b="1" dirty="0"/>
              <a:t>epiphytes </a:t>
            </a:r>
            <a:r>
              <a:rPr lang="en-US" dirty="0"/>
              <a:t>(</a:t>
            </a:r>
            <a:r>
              <a:rPr lang="en-US" dirty="0" err="1"/>
              <a:t>i.e</a:t>
            </a:r>
            <a:r>
              <a:rPr lang="en-US" dirty="0"/>
              <a:t> they live on another plant or another alga) and some of them are </a:t>
            </a:r>
            <a:r>
              <a:rPr lang="en-US" b="1" dirty="0"/>
              <a:t>lithophytes </a:t>
            </a:r>
            <a:r>
              <a:rPr lang="en-US" dirty="0"/>
              <a:t>(</a:t>
            </a:r>
            <a:r>
              <a:rPr lang="en-US" dirty="0" err="1"/>
              <a:t>i.e</a:t>
            </a:r>
            <a:r>
              <a:rPr lang="en-US" dirty="0"/>
              <a:t> they grow attached to rocks)</a:t>
            </a:r>
          </a:p>
          <a:p>
            <a:endParaRPr lang="en-US" dirty="0"/>
          </a:p>
        </p:txBody>
      </p:sp>
    </p:spTree>
    <p:extLst>
      <p:ext uri="{BB962C8B-B14F-4D97-AF65-F5344CB8AC3E}">
        <p14:creationId xmlns:p14="http://schemas.microsoft.com/office/powerpoint/2010/main" val="10293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3528510" cy="1143000"/>
          </a:xfrm>
        </p:spPr>
        <p:txBody>
          <a:bodyPr>
            <a:normAutofit fontScale="90000"/>
          </a:bodyPr>
          <a:lstStyle/>
          <a:p>
            <a:r>
              <a:rPr lang="en-US" b="1" dirty="0"/>
              <a:t>Thallus </a:t>
            </a:r>
            <a:r>
              <a:rPr lang="en-US" b="1" dirty="0" smtClean="0"/>
              <a:t>organization</a:t>
            </a:r>
            <a:endParaRPr lang="en-US" dirty="0"/>
          </a:p>
        </p:txBody>
      </p:sp>
      <p:sp>
        <p:nvSpPr>
          <p:cNvPr id="3" name="Content Placeholder 2"/>
          <p:cNvSpPr>
            <a:spLocks noGrp="1"/>
          </p:cNvSpPr>
          <p:nvPr>
            <p:ph idx="1"/>
          </p:nvPr>
        </p:nvSpPr>
        <p:spPr>
          <a:xfrm>
            <a:off x="1043493" y="2323652"/>
            <a:ext cx="3071307" cy="3848547"/>
          </a:xfrm>
        </p:spPr>
        <p:txBody>
          <a:bodyPr>
            <a:normAutofit/>
          </a:bodyPr>
          <a:lstStyle/>
          <a:p>
            <a:r>
              <a:rPr lang="en-US" dirty="0"/>
              <a:t>The </a:t>
            </a:r>
            <a:r>
              <a:rPr lang="en-US" dirty="0" err="1"/>
              <a:t>thalli</a:t>
            </a:r>
            <a:r>
              <a:rPr lang="en-US" dirty="0"/>
              <a:t> </a:t>
            </a:r>
            <a:r>
              <a:rPr lang="en-US" dirty="0" smtClean="0"/>
              <a:t>of</a:t>
            </a:r>
          </a:p>
          <a:p>
            <a:pPr marL="68580" indent="0">
              <a:buNone/>
            </a:pPr>
            <a:r>
              <a:rPr lang="en-US" dirty="0" smtClean="0"/>
              <a:t>algae </a:t>
            </a:r>
            <a:r>
              <a:rPr lang="en-US" dirty="0"/>
              <a:t>exhibit </a:t>
            </a:r>
            <a:endParaRPr lang="en-US" dirty="0" smtClean="0"/>
          </a:p>
          <a:p>
            <a:pPr marL="68580" indent="0">
              <a:buNone/>
            </a:pPr>
            <a:r>
              <a:rPr lang="en-US" dirty="0" smtClean="0"/>
              <a:t>a </a:t>
            </a:r>
            <a:r>
              <a:rPr lang="en-US" dirty="0"/>
              <a:t>great range of variation </a:t>
            </a:r>
            <a:endParaRPr lang="en-US" dirty="0" smtClean="0"/>
          </a:p>
          <a:p>
            <a:pPr marL="68580" indent="0">
              <a:buNone/>
            </a:pPr>
            <a:r>
              <a:rPr lang="en-US" dirty="0" smtClean="0"/>
              <a:t>in </a:t>
            </a:r>
            <a:r>
              <a:rPr lang="en-US" dirty="0"/>
              <a:t>structure and organization.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14400"/>
            <a:ext cx="4381500" cy="5479415"/>
          </a:xfrm>
          <a:prstGeom prst="rect">
            <a:avLst/>
          </a:prstGeom>
          <a:noFill/>
          <a:ln>
            <a:noFill/>
          </a:ln>
        </p:spPr>
      </p:pic>
    </p:spTree>
    <p:extLst>
      <p:ext uri="{BB962C8B-B14F-4D97-AF65-F5344CB8AC3E}">
        <p14:creationId xmlns:p14="http://schemas.microsoft.com/office/powerpoint/2010/main" val="11968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Pigments</a:t>
            </a:r>
            <a:endParaRPr lang="en-US" b="1" dirty="0"/>
          </a:p>
        </p:txBody>
      </p:sp>
      <p:sp>
        <p:nvSpPr>
          <p:cNvPr id="3" name="Content Placeholder 2"/>
          <p:cNvSpPr>
            <a:spLocks noGrp="1"/>
          </p:cNvSpPr>
          <p:nvPr>
            <p:ph idx="1"/>
          </p:nvPr>
        </p:nvSpPr>
        <p:spPr>
          <a:xfrm>
            <a:off x="1043492" y="2323652"/>
            <a:ext cx="7186108" cy="3924748"/>
          </a:xfrm>
        </p:spPr>
        <p:txBody>
          <a:bodyPr>
            <a:normAutofit fontScale="70000" lnSpcReduction="20000"/>
          </a:bodyPr>
          <a:lstStyle/>
          <a:p>
            <a:pPr marL="68580" indent="0">
              <a:buNone/>
            </a:pPr>
            <a:r>
              <a:rPr lang="en-US" dirty="0"/>
              <a:t>Three types of Photosynthetic pigments are seen in algae. </a:t>
            </a:r>
            <a:endParaRPr lang="en-US" dirty="0" smtClean="0"/>
          </a:p>
          <a:p>
            <a:r>
              <a:rPr lang="en-US" b="1" dirty="0" err="1" smtClean="0"/>
              <a:t>Chlorphylls</a:t>
            </a:r>
            <a:r>
              <a:rPr lang="en-US" b="1" dirty="0" smtClean="0"/>
              <a:t> </a:t>
            </a:r>
          </a:p>
          <a:p>
            <a:r>
              <a:rPr lang="en-US" b="1" dirty="0" smtClean="0"/>
              <a:t>Carotenoids </a:t>
            </a:r>
          </a:p>
          <a:p>
            <a:r>
              <a:rPr lang="en-US" b="1" dirty="0" err="1" smtClean="0"/>
              <a:t>Biliproteins</a:t>
            </a:r>
            <a:r>
              <a:rPr lang="en-US" b="1" dirty="0" smtClean="0"/>
              <a:t>.</a:t>
            </a:r>
          </a:p>
          <a:p>
            <a:endParaRPr lang="en-US" b="1" dirty="0"/>
          </a:p>
          <a:p>
            <a:r>
              <a:rPr lang="en-US" dirty="0" smtClean="0"/>
              <a:t>While </a:t>
            </a:r>
            <a:r>
              <a:rPr lang="en-US" b="1" dirty="0"/>
              <a:t>chlorophyll a </a:t>
            </a:r>
            <a:r>
              <a:rPr lang="en-US" dirty="0"/>
              <a:t>is universal in all algal classes, </a:t>
            </a:r>
            <a:r>
              <a:rPr lang="en-US" b="1" dirty="0"/>
              <a:t>chlorophyll </a:t>
            </a:r>
            <a:r>
              <a:rPr lang="en-US" b="1" dirty="0" err="1"/>
              <a:t>b,c,d,e</a:t>
            </a:r>
            <a:r>
              <a:rPr lang="en-US" b="1" dirty="0"/>
              <a:t> </a:t>
            </a:r>
            <a:r>
              <a:rPr lang="en-US" dirty="0"/>
              <a:t>are restricted to some classes of algae. </a:t>
            </a:r>
            <a:endParaRPr lang="en-US" dirty="0" smtClean="0"/>
          </a:p>
          <a:p>
            <a:r>
              <a:rPr lang="en-US" dirty="0" smtClean="0"/>
              <a:t>The </a:t>
            </a:r>
            <a:r>
              <a:rPr lang="en-US" dirty="0"/>
              <a:t>yellow, orange or red coloured pigments are called </a:t>
            </a:r>
            <a:r>
              <a:rPr lang="en-US" b="1" dirty="0"/>
              <a:t>carotenoids</a:t>
            </a:r>
            <a:r>
              <a:rPr lang="en-US" dirty="0"/>
              <a:t>. It includes the </a:t>
            </a:r>
            <a:r>
              <a:rPr lang="en-US" dirty="0" err="1"/>
              <a:t>caroteins</a:t>
            </a:r>
            <a:r>
              <a:rPr lang="en-US" dirty="0"/>
              <a:t> and the </a:t>
            </a:r>
            <a:r>
              <a:rPr lang="en-US" dirty="0" err="1"/>
              <a:t>Xanthophylls</a:t>
            </a:r>
            <a:r>
              <a:rPr lang="en-US" dirty="0"/>
              <a:t>. </a:t>
            </a:r>
            <a:endParaRPr lang="en-US" dirty="0" smtClean="0"/>
          </a:p>
          <a:p>
            <a:r>
              <a:rPr lang="en-US" dirty="0" smtClean="0"/>
              <a:t>The </a:t>
            </a:r>
            <a:r>
              <a:rPr lang="en-US" dirty="0"/>
              <a:t>water soluble </a:t>
            </a:r>
            <a:r>
              <a:rPr lang="en-US" dirty="0" err="1"/>
              <a:t>biliproteins</a:t>
            </a:r>
            <a:r>
              <a:rPr lang="en-US" dirty="0"/>
              <a:t> called </a:t>
            </a:r>
            <a:r>
              <a:rPr lang="en-US" b="1" dirty="0" err="1"/>
              <a:t>phycoerythrin</a:t>
            </a:r>
            <a:r>
              <a:rPr lang="en-US" b="1" dirty="0"/>
              <a:t> </a:t>
            </a:r>
            <a:r>
              <a:rPr lang="en-US" dirty="0"/>
              <a:t>(red) and </a:t>
            </a:r>
            <a:r>
              <a:rPr lang="en-US" b="1" dirty="0" err="1"/>
              <a:t>phycocyanin</a:t>
            </a:r>
            <a:r>
              <a:rPr lang="en-US" b="1" dirty="0"/>
              <a:t> </a:t>
            </a:r>
            <a:r>
              <a:rPr lang="en-US" dirty="0"/>
              <a:t>(blue) occur generally in the </a:t>
            </a:r>
            <a:r>
              <a:rPr lang="en-US" dirty="0" err="1"/>
              <a:t>Rhodophyceae</a:t>
            </a:r>
            <a:r>
              <a:rPr lang="en-US" dirty="0"/>
              <a:t> and </a:t>
            </a:r>
            <a:r>
              <a:rPr lang="en-US" b="1" i="1" dirty="0" err="1" smtClean="0"/>
              <a:t>Cyanophyceae</a:t>
            </a:r>
            <a:r>
              <a:rPr lang="en-US" b="1" i="1" dirty="0" smtClean="0"/>
              <a:t>.</a:t>
            </a:r>
          </a:p>
          <a:p>
            <a:r>
              <a:rPr lang="en-US" dirty="0" smtClean="0"/>
              <a:t>Pigmentation </a:t>
            </a:r>
            <a:r>
              <a:rPr lang="en-US" dirty="0"/>
              <a:t>in algae is an important criterion for classification.</a:t>
            </a:r>
          </a:p>
          <a:p>
            <a:endParaRPr lang="en-US" dirty="0"/>
          </a:p>
        </p:txBody>
      </p:sp>
    </p:spTree>
    <p:extLst>
      <p:ext uri="{BB962C8B-B14F-4D97-AF65-F5344CB8AC3E}">
        <p14:creationId xmlns:p14="http://schemas.microsoft.com/office/powerpoint/2010/main" val="314439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Reproduction </a:t>
            </a:r>
            <a:endParaRPr lang="en-US" b="1" dirty="0"/>
          </a:p>
        </p:txBody>
      </p:sp>
      <p:sp>
        <p:nvSpPr>
          <p:cNvPr id="3" name="Content Placeholder 2"/>
          <p:cNvSpPr>
            <a:spLocks noGrp="1"/>
          </p:cNvSpPr>
          <p:nvPr>
            <p:ph idx="1"/>
          </p:nvPr>
        </p:nvSpPr>
        <p:spPr>
          <a:xfrm>
            <a:off x="1043492" y="2323652"/>
            <a:ext cx="7186108" cy="3508977"/>
          </a:xfrm>
        </p:spPr>
        <p:txBody>
          <a:bodyPr>
            <a:normAutofit fontScale="55000" lnSpcReduction="20000"/>
          </a:bodyPr>
          <a:lstStyle/>
          <a:p>
            <a:pPr marL="68580" indent="0">
              <a:buNone/>
            </a:pPr>
            <a:r>
              <a:rPr lang="en-US" dirty="0" smtClean="0"/>
              <a:t>Three </a:t>
            </a:r>
            <a:r>
              <a:rPr lang="en-US" dirty="0"/>
              <a:t>common methods of reproduction found in </a:t>
            </a:r>
            <a:r>
              <a:rPr lang="en-US" dirty="0" smtClean="0"/>
              <a:t>Algae. </a:t>
            </a:r>
            <a:endParaRPr lang="en-US" dirty="0"/>
          </a:p>
          <a:p>
            <a:r>
              <a:rPr lang="en-US" b="1" dirty="0"/>
              <a:t>Vegetative reproduction</a:t>
            </a:r>
            <a:endParaRPr lang="en-US" dirty="0"/>
          </a:p>
          <a:p>
            <a:pPr marL="68580" indent="0">
              <a:buNone/>
            </a:pPr>
            <a:r>
              <a:rPr lang="en-US" dirty="0" smtClean="0"/>
              <a:t>         It </a:t>
            </a:r>
            <a:r>
              <a:rPr lang="en-US" dirty="0"/>
              <a:t>lakes place by fragmentation or by the formation of adventitious branches.</a:t>
            </a:r>
          </a:p>
          <a:p>
            <a:r>
              <a:rPr lang="en-US" b="1" dirty="0"/>
              <a:t>Asexual </a:t>
            </a:r>
            <a:r>
              <a:rPr lang="en-US" b="1" dirty="0" smtClean="0"/>
              <a:t>reproduction</a:t>
            </a:r>
            <a:endParaRPr lang="en-US" dirty="0"/>
          </a:p>
          <a:p>
            <a:pPr marL="68580" indent="0">
              <a:buNone/>
            </a:pPr>
            <a:r>
              <a:rPr lang="en-US" dirty="0" smtClean="0"/>
              <a:t>         It </a:t>
            </a:r>
            <a:r>
              <a:rPr lang="en-US" dirty="0"/>
              <a:t>takes place by means of different kinds of spores like Zoospores, </a:t>
            </a:r>
            <a:r>
              <a:rPr lang="en-US" dirty="0" err="1"/>
              <a:t>Aplanospores</a:t>
            </a:r>
            <a:r>
              <a:rPr lang="en-US" dirty="0"/>
              <a:t> and </a:t>
            </a:r>
            <a:r>
              <a:rPr lang="en-US" dirty="0" err="1"/>
              <a:t>Akinetes</a:t>
            </a:r>
            <a:r>
              <a:rPr lang="en-US" dirty="0"/>
              <a:t>. </a:t>
            </a:r>
            <a:endParaRPr lang="en-US" dirty="0" smtClean="0"/>
          </a:p>
          <a:p>
            <a:r>
              <a:rPr lang="en-US" b="1" dirty="0" smtClean="0"/>
              <a:t>Sexual </a:t>
            </a:r>
            <a:r>
              <a:rPr lang="en-US" b="1" dirty="0"/>
              <a:t>Reproduction</a:t>
            </a:r>
            <a:endParaRPr lang="en-US" dirty="0"/>
          </a:p>
          <a:p>
            <a:pPr marL="68580" indent="0">
              <a:buNone/>
            </a:pPr>
            <a:r>
              <a:rPr lang="en-US" dirty="0" smtClean="0"/>
              <a:t>        Sexual </a:t>
            </a:r>
            <a:r>
              <a:rPr lang="en-US" dirty="0"/>
              <a:t>reproduction involves fusion of two gametes. </a:t>
            </a:r>
            <a:endParaRPr lang="en-US" dirty="0" smtClean="0"/>
          </a:p>
          <a:p>
            <a:pPr marL="68580" indent="0">
              <a:buNone/>
            </a:pPr>
            <a:r>
              <a:rPr lang="en-US" b="1" dirty="0" smtClean="0"/>
              <a:t>Isogamy</a:t>
            </a:r>
            <a:endParaRPr lang="en-US" dirty="0"/>
          </a:p>
          <a:p>
            <a:pPr marL="68580" indent="0">
              <a:buNone/>
            </a:pPr>
            <a:r>
              <a:rPr lang="en-US" dirty="0" smtClean="0"/>
              <a:t>It </a:t>
            </a:r>
            <a:r>
              <a:rPr lang="en-US" dirty="0"/>
              <a:t>is the fusion of two morphologically and physiologically similar gametes.eg. </a:t>
            </a:r>
            <a:r>
              <a:rPr lang="en-US" i="1" dirty="0"/>
              <a:t>Spirogyra </a:t>
            </a:r>
            <a:r>
              <a:rPr lang="en-US" dirty="0"/>
              <a:t>and some </a:t>
            </a:r>
            <a:r>
              <a:rPr lang="en-US" dirty="0" smtClean="0"/>
              <a:t>species </a:t>
            </a:r>
            <a:r>
              <a:rPr lang="en-US" dirty="0"/>
              <a:t>of </a:t>
            </a:r>
            <a:r>
              <a:rPr lang="en-US" i="1" dirty="0" err="1"/>
              <a:t>Chlamydomonas</a:t>
            </a:r>
            <a:r>
              <a:rPr lang="en-US" i="1" dirty="0"/>
              <a:t> </a:t>
            </a:r>
            <a:r>
              <a:rPr lang="en-US" dirty="0" smtClean="0"/>
              <a:t>.</a:t>
            </a:r>
          </a:p>
          <a:p>
            <a:pPr marL="68580" indent="0">
              <a:buNone/>
            </a:pPr>
            <a:r>
              <a:rPr lang="en-US" b="1" dirty="0" err="1" smtClean="0"/>
              <a:t>Heterogamy</a:t>
            </a:r>
            <a:endParaRPr lang="en-US" dirty="0"/>
          </a:p>
          <a:p>
            <a:pPr marL="68580" indent="0">
              <a:buNone/>
            </a:pPr>
            <a:r>
              <a:rPr lang="en-US" dirty="0" smtClean="0"/>
              <a:t>This </a:t>
            </a:r>
            <a:r>
              <a:rPr lang="en-US" dirty="0"/>
              <a:t>refers to the fusion of dissimilar gametes. It is of two </a:t>
            </a:r>
            <a:r>
              <a:rPr lang="en-US" dirty="0" smtClean="0"/>
              <a:t>types-</a:t>
            </a:r>
            <a:endParaRPr lang="en-US" dirty="0"/>
          </a:p>
          <a:p>
            <a:pPr marL="68580" indent="0">
              <a:buNone/>
            </a:pPr>
            <a:r>
              <a:rPr lang="en-US" b="1" dirty="0" smtClean="0"/>
              <a:t>	1</a:t>
            </a:r>
            <a:r>
              <a:rPr lang="en-US" b="1" dirty="0"/>
              <a:t>. </a:t>
            </a:r>
            <a:r>
              <a:rPr lang="en-US" b="1" dirty="0" err="1"/>
              <a:t>Anisogamy</a:t>
            </a:r>
            <a:r>
              <a:rPr lang="en-US" b="1" dirty="0"/>
              <a:t> </a:t>
            </a:r>
            <a:r>
              <a:rPr lang="en-US" dirty="0" smtClean="0"/>
              <a:t>morphologically </a:t>
            </a:r>
            <a:r>
              <a:rPr lang="en-US" dirty="0"/>
              <a:t>dissimilar but physiologically </a:t>
            </a:r>
            <a:r>
              <a:rPr lang="en-US" dirty="0" smtClean="0"/>
              <a:t>similar.</a:t>
            </a:r>
            <a:endParaRPr lang="en-US" dirty="0"/>
          </a:p>
          <a:p>
            <a:pPr marL="68580" indent="0">
              <a:buNone/>
            </a:pPr>
            <a:r>
              <a:rPr lang="en-US" b="1" dirty="0" smtClean="0"/>
              <a:t>	2</a:t>
            </a:r>
            <a:r>
              <a:rPr lang="en-US" dirty="0"/>
              <a:t>. </a:t>
            </a:r>
            <a:r>
              <a:rPr lang="en-US" b="1" dirty="0" err="1"/>
              <a:t>Oogamy</a:t>
            </a:r>
            <a:r>
              <a:rPr lang="en-US" b="1" dirty="0"/>
              <a:t> </a:t>
            </a:r>
            <a:r>
              <a:rPr lang="en-US" dirty="0" smtClean="0"/>
              <a:t>morphologically </a:t>
            </a:r>
            <a:r>
              <a:rPr lang="en-US" dirty="0"/>
              <a:t>and physiologically dissimilar. </a:t>
            </a:r>
          </a:p>
        </p:txBody>
      </p:sp>
    </p:spTree>
    <p:extLst>
      <p:ext uri="{BB962C8B-B14F-4D97-AF65-F5344CB8AC3E}">
        <p14:creationId xmlns:p14="http://schemas.microsoft.com/office/powerpoint/2010/main" val="15418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en-US" b="1" dirty="0"/>
              <a:t>F.E. Fritsch </a:t>
            </a:r>
            <a:r>
              <a:rPr lang="en-US" dirty="0"/>
              <a:t>(1944-45) classified algae into 11 classes </a:t>
            </a:r>
            <a:r>
              <a:rPr lang="en-US" dirty="0" smtClean="0"/>
              <a:t>based on 1</a:t>
            </a:r>
            <a:r>
              <a:rPr lang="en-US" dirty="0"/>
              <a:t>. Pigmentation 2. Reserve food 3. Flagellar arrangement 4. Thallus organization 5. Reproduction.</a:t>
            </a:r>
          </a:p>
          <a:p>
            <a:pPr marL="68580" indent="0">
              <a:buNone/>
            </a:pPr>
            <a:r>
              <a:rPr lang="en-US" dirty="0"/>
              <a:t>The 11 classes of algae are:</a:t>
            </a:r>
          </a:p>
          <a:p>
            <a:pPr marL="68580" indent="0">
              <a:buNone/>
            </a:pPr>
            <a:r>
              <a:rPr lang="en-US" b="1" dirty="0" smtClean="0"/>
              <a:t>1</a:t>
            </a:r>
            <a:r>
              <a:rPr lang="en-US" dirty="0" smtClean="0"/>
              <a:t>. </a:t>
            </a:r>
            <a:r>
              <a:rPr lang="en-US" b="1" dirty="0" err="1" smtClean="0"/>
              <a:t>Chlorophyceae</a:t>
            </a:r>
            <a:r>
              <a:rPr lang="en-US" b="1" dirty="0" smtClean="0"/>
              <a:t> </a:t>
            </a:r>
            <a:r>
              <a:rPr lang="en-US" b="1" dirty="0"/>
              <a:t>		2. </a:t>
            </a:r>
            <a:r>
              <a:rPr lang="en-US" b="1" dirty="0" err="1"/>
              <a:t>Xanthophyceae</a:t>
            </a:r>
            <a:r>
              <a:rPr lang="en-US" b="1" dirty="0"/>
              <a:t> 	</a:t>
            </a:r>
            <a:endParaRPr lang="en-US" b="1" dirty="0" smtClean="0"/>
          </a:p>
          <a:p>
            <a:pPr marL="68580" indent="0">
              <a:buNone/>
            </a:pPr>
            <a:r>
              <a:rPr lang="en-US" b="1" dirty="0" smtClean="0"/>
              <a:t>3</a:t>
            </a:r>
            <a:r>
              <a:rPr lang="en-US" b="1" dirty="0"/>
              <a:t>. </a:t>
            </a:r>
            <a:r>
              <a:rPr lang="en-US" b="1" dirty="0" err="1"/>
              <a:t>Chrysophyceae</a:t>
            </a:r>
            <a:r>
              <a:rPr lang="en-US" b="1" dirty="0"/>
              <a:t> 	</a:t>
            </a:r>
            <a:r>
              <a:rPr lang="en-US" b="1" dirty="0" smtClean="0"/>
              <a:t>	4</a:t>
            </a:r>
            <a:r>
              <a:rPr lang="en-US" b="1" dirty="0"/>
              <a:t>. </a:t>
            </a:r>
            <a:r>
              <a:rPr lang="en-US" b="1" dirty="0" err="1" smtClean="0"/>
              <a:t>Bacillariophyceae</a:t>
            </a:r>
            <a:endParaRPr lang="en-US" b="1" dirty="0" smtClean="0"/>
          </a:p>
          <a:p>
            <a:pPr marL="68580" indent="0">
              <a:buNone/>
            </a:pPr>
            <a:r>
              <a:rPr lang="en-US" b="1" dirty="0" smtClean="0"/>
              <a:t>5</a:t>
            </a:r>
            <a:r>
              <a:rPr lang="en-US" b="1" dirty="0"/>
              <a:t>. </a:t>
            </a:r>
            <a:r>
              <a:rPr lang="en-US" b="1" dirty="0" err="1"/>
              <a:t>Cryptophyceae</a:t>
            </a:r>
            <a:r>
              <a:rPr lang="en-US" b="1" dirty="0"/>
              <a:t> 		6. </a:t>
            </a:r>
            <a:r>
              <a:rPr lang="en-US" b="1" dirty="0" err="1"/>
              <a:t>Dinophyceae</a:t>
            </a:r>
            <a:r>
              <a:rPr lang="en-US" b="1" dirty="0"/>
              <a:t> </a:t>
            </a:r>
            <a:endParaRPr lang="en-US" dirty="0"/>
          </a:p>
          <a:p>
            <a:pPr marL="68580" indent="0">
              <a:buNone/>
            </a:pPr>
            <a:r>
              <a:rPr lang="en-US" b="1" dirty="0"/>
              <a:t>7. </a:t>
            </a:r>
            <a:r>
              <a:rPr lang="en-US" b="1" dirty="0" err="1"/>
              <a:t>Chlromonodineae</a:t>
            </a:r>
            <a:r>
              <a:rPr lang="en-US" b="1" dirty="0"/>
              <a:t> 	</a:t>
            </a:r>
            <a:r>
              <a:rPr lang="en-US" b="1" dirty="0" smtClean="0"/>
              <a:t>	8.Euglenophyceae </a:t>
            </a:r>
            <a:r>
              <a:rPr lang="en-US" b="1" dirty="0"/>
              <a:t>	</a:t>
            </a:r>
            <a:endParaRPr lang="en-US" b="1" dirty="0" smtClean="0"/>
          </a:p>
          <a:p>
            <a:pPr marL="68580" indent="0">
              <a:buNone/>
            </a:pPr>
            <a:r>
              <a:rPr lang="en-US" b="1" dirty="0" smtClean="0"/>
              <a:t>9</a:t>
            </a:r>
            <a:r>
              <a:rPr lang="en-US" b="1" dirty="0"/>
              <a:t>. </a:t>
            </a:r>
            <a:r>
              <a:rPr lang="en-US" b="1" dirty="0" err="1"/>
              <a:t>Phaeophyceae</a:t>
            </a:r>
            <a:r>
              <a:rPr lang="en-US" b="1" dirty="0"/>
              <a:t> </a:t>
            </a:r>
            <a:r>
              <a:rPr lang="en-US" b="1" dirty="0" smtClean="0"/>
              <a:t>		10</a:t>
            </a:r>
            <a:r>
              <a:rPr lang="en-US" b="1" dirty="0"/>
              <a:t>. </a:t>
            </a:r>
            <a:r>
              <a:rPr lang="en-US" b="1" dirty="0" err="1"/>
              <a:t>Rhodophyceae</a:t>
            </a:r>
            <a:r>
              <a:rPr lang="en-US" b="1" dirty="0"/>
              <a:t> </a:t>
            </a:r>
          </a:p>
          <a:p>
            <a:pPr marL="68580" indent="0">
              <a:buNone/>
            </a:pPr>
            <a:r>
              <a:rPr lang="en-US" b="1" dirty="0" smtClean="0"/>
              <a:t>11</a:t>
            </a:r>
            <a:r>
              <a:rPr lang="en-US" b="1" dirty="0"/>
              <a:t>. </a:t>
            </a:r>
            <a:r>
              <a:rPr lang="en-US" b="1" dirty="0" err="1"/>
              <a:t>Myxophyceae</a:t>
            </a:r>
            <a:endParaRPr lang="en-US" dirty="0"/>
          </a:p>
        </p:txBody>
      </p:sp>
    </p:spTree>
    <p:extLst>
      <p:ext uri="{BB962C8B-B14F-4D97-AF65-F5344CB8AC3E}">
        <p14:creationId xmlns:p14="http://schemas.microsoft.com/office/powerpoint/2010/main" val="49285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Economic </a:t>
            </a:r>
            <a:r>
              <a:rPr lang="en-US" b="1" dirty="0" smtClean="0"/>
              <a:t>Importance</a:t>
            </a:r>
            <a:endParaRPr lang="en-US" dirty="0"/>
          </a:p>
        </p:txBody>
      </p:sp>
      <p:sp>
        <p:nvSpPr>
          <p:cNvPr id="3" name="Content Placeholder 2"/>
          <p:cNvSpPr>
            <a:spLocks noGrp="1"/>
          </p:cNvSpPr>
          <p:nvPr>
            <p:ph idx="1"/>
          </p:nvPr>
        </p:nvSpPr>
        <p:spPr>
          <a:xfrm>
            <a:off x="1043492" y="2323652"/>
            <a:ext cx="7262308" cy="3508977"/>
          </a:xfrm>
        </p:spPr>
        <p:txBody>
          <a:bodyPr>
            <a:normAutofit fontScale="77500" lnSpcReduction="20000"/>
          </a:bodyPr>
          <a:lstStyle/>
          <a:p>
            <a:r>
              <a:rPr lang="en-US" b="1" dirty="0"/>
              <a:t>Algae as Food</a:t>
            </a:r>
            <a:r>
              <a:rPr lang="en-US" dirty="0"/>
              <a:t>: Algae are important as a source of food for human beings, domestic animals and fishes. Species of </a:t>
            </a:r>
            <a:r>
              <a:rPr lang="en-US" b="1" i="1" dirty="0" err="1"/>
              <a:t>Porphyra</a:t>
            </a:r>
            <a:r>
              <a:rPr lang="en-US" b="1" i="1" dirty="0"/>
              <a:t> </a:t>
            </a:r>
            <a:r>
              <a:rPr lang="en-US" dirty="0"/>
              <a:t>are eaten in Japan, England and USA. </a:t>
            </a:r>
            <a:r>
              <a:rPr lang="en-US" b="1" i="1" dirty="0" err="1"/>
              <a:t>Ulva</a:t>
            </a:r>
            <a:r>
              <a:rPr lang="en-US" b="1" dirty="0"/>
              <a:t>, </a:t>
            </a:r>
            <a:r>
              <a:rPr lang="en-US" b="1" i="1" dirty="0" err="1"/>
              <a:t>Laminaria</a:t>
            </a:r>
            <a:r>
              <a:rPr lang="en-US" b="1" dirty="0"/>
              <a:t>, </a:t>
            </a:r>
            <a:r>
              <a:rPr lang="en-US" b="1" i="1" dirty="0" err="1"/>
              <a:t>Sargassum</a:t>
            </a:r>
            <a:r>
              <a:rPr lang="en-US" b="1" i="1" dirty="0"/>
              <a:t> </a:t>
            </a:r>
            <a:r>
              <a:rPr lang="en-US" dirty="0"/>
              <a:t>and </a:t>
            </a:r>
            <a:r>
              <a:rPr lang="en-US" b="1" i="1" dirty="0"/>
              <a:t>Chlorella </a:t>
            </a:r>
            <a:r>
              <a:rPr lang="en-US" dirty="0"/>
              <a:t>are also used as food in several countries. Sea weeds </a:t>
            </a:r>
            <a:r>
              <a:rPr lang="en-US" b="1" dirty="0"/>
              <a:t>(</a:t>
            </a:r>
            <a:r>
              <a:rPr lang="en-US" b="1" i="1" dirty="0" err="1"/>
              <a:t>Laminaria</a:t>
            </a:r>
            <a:r>
              <a:rPr lang="en-US" b="1" dirty="0"/>
              <a:t>, </a:t>
            </a:r>
            <a:r>
              <a:rPr lang="en-US" b="1" i="1" dirty="0" err="1"/>
              <a:t>Fucus</a:t>
            </a:r>
            <a:r>
              <a:rPr lang="en-US" dirty="0"/>
              <a:t>, </a:t>
            </a:r>
            <a:r>
              <a:rPr lang="en-US" b="1" i="1" dirty="0" err="1"/>
              <a:t>Ascophyllum</a:t>
            </a:r>
            <a:r>
              <a:rPr lang="en-US" dirty="0"/>
              <a:t>) are used as fodder for domestic animals.</a:t>
            </a:r>
          </a:p>
          <a:p>
            <a:r>
              <a:rPr lang="en-US" b="1" dirty="0"/>
              <a:t>Algae in Agriculture</a:t>
            </a:r>
            <a:r>
              <a:rPr lang="en-US" dirty="0"/>
              <a:t>: Various blue green algae such as </a:t>
            </a:r>
            <a:r>
              <a:rPr lang="en-US" b="1" i="1" dirty="0" err="1"/>
              <a:t>Oscillatoria</a:t>
            </a:r>
            <a:r>
              <a:rPr lang="en-US" b="1" dirty="0"/>
              <a:t>, </a:t>
            </a:r>
            <a:r>
              <a:rPr lang="en-US" b="1" i="1" dirty="0"/>
              <a:t>Anabaena</a:t>
            </a:r>
            <a:r>
              <a:rPr lang="en-US" b="1" dirty="0"/>
              <a:t>, </a:t>
            </a:r>
            <a:r>
              <a:rPr lang="en-US" b="1" i="1" dirty="0" err="1"/>
              <a:t>Nostoc</a:t>
            </a:r>
            <a:r>
              <a:rPr lang="en-US" b="1" dirty="0"/>
              <a:t>, </a:t>
            </a:r>
            <a:r>
              <a:rPr lang="en-US" b="1" i="1" dirty="0" err="1"/>
              <a:t>Aulosira</a:t>
            </a:r>
            <a:r>
              <a:rPr lang="en-US" b="1" i="1" dirty="0"/>
              <a:t> </a:t>
            </a:r>
            <a:r>
              <a:rPr lang="en-US" dirty="0"/>
              <a:t>increase the soil fertility by fixing the atmospheric nitrogen. In view of the increasing energy demands and rising costs of chemically making nitrogenous fertilizers, much attention is now being given to nitrogen fixing bacteria and blue green algae. Many species of sea weeds are used as fertilizers in China and Japan.</a:t>
            </a:r>
          </a:p>
          <a:p>
            <a:endParaRPr lang="en-US" dirty="0"/>
          </a:p>
        </p:txBody>
      </p:sp>
    </p:spTree>
    <p:extLst>
      <p:ext uri="{BB962C8B-B14F-4D97-AF65-F5344CB8AC3E}">
        <p14:creationId xmlns:p14="http://schemas.microsoft.com/office/powerpoint/2010/main" val="392776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7186108" cy="3508977"/>
          </a:xfrm>
        </p:spPr>
        <p:txBody>
          <a:bodyPr>
            <a:normAutofit fontScale="62500" lnSpcReduction="20000"/>
          </a:bodyPr>
          <a:lstStyle/>
          <a:p>
            <a:pPr marL="68580" indent="0">
              <a:buNone/>
            </a:pPr>
            <a:r>
              <a:rPr lang="en-US" b="1" dirty="0" smtClean="0"/>
              <a:t>Algae </a:t>
            </a:r>
            <a:r>
              <a:rPr lang="en-US" b="1" dirty="0"/>
              <a:t>in Industry</a:t>
            </a:r>
            <a:endParaRPr lang="en-US" dirty="0"/>
          </a:p>
          <a:p>
            <a:r>
              <a:rPr lang="en-US" b="1" dirty="0" smtClean="0"/>
              <a:t>Agar </a:t>
            </a:r>
            <a:r>
              <a:rPr lang="en-US" b="1" dirty="0"/>
              <a:t>– agar </a:t>
            </a:r>
            <a:r>
              <a:rPr lang="en-US" dirty="0"/>
              <a:t>: This substance is used as a culture medium while growing bacteria and fungi in the laboratory. It is also used in the preparations of some medicines and cosmetics. It is obtained from the red algae </a:t>
            </a:r>
            <a:r>
              <a:rPr lang="en-US" b="1" i="1" dirty="0" err="1"/>
              <a:t>Gelidium</a:t>
            </a:r>
            <a:r>
              <a:rPr lang="en-US" b="1" i="1" dirty="0"/>
              <a:t> </a:t>
            </a:r>
            <a:r>
              <a:rPr lang="en-US" dirty="0"/>
              <a:t>and </a:t>
            </a:r>
            <a:r>
              <a:rPr lang="en-US" b="1" i="1" dirty="0" err="1"/>
              <a:t>Gracilaria</a:t>
            </a:r>
            <a:r>
              <a:rPr lang="en-US" b="1" dirty="0"/>
              <a:t>.</a:t>
            </a:r>
            <a:endParaRPr lang="en-US" dirty="0"/>
          </a:p>
          <a:p>
            <a:r>
              <a:rPr lang="en-US" dirty="0" smtClean="0"/>
              <a:t>A </a:t>
            </a:r>
            <a:r>
              <a:rPr lang="en-US" dirty="0" err="1"/>
              <a:t>phycocolloid</a:t>
            </a:r>
            <a:r>
              <a:rPr lang="en-US" dirty="0"/>
              <a:t> </a:t>
            </a:r>
            <a:r>
              <a:rPr lang="en-US" b="1" dirty="0" err="1"/>
              <a:t>Alginic</a:t>
            </a:r>
            <a:r>
              <a:rPr lang="en-US" b="1" dirty="0"/>
              <a:t> acid </a:t>
            </a:r>
            <a:r>
              <a:rPr lang="en-US" dirty="0"/>
              <a:t>is obtained from brown algae. </a:t>
            </a:r>
            <a:r>
              <a:rPr lang="en-US" dirty="0" err="1"/>
              <a:t>Algin</a:t>
            </a:r>
            <a:r>
              <a:rPr lang="en-US" dirty="0"/>
              <a:t> is used as </a:t>
            </a:r>
            <a:r>
              <a:rPr lang="en-US" dirty="0" err="1"/>
              <a:t>emulisifier</a:t>
            </a:r>
            <a:r>
              <a:rPr lang="en-US" dirty="0"/>
              <a:t> in ice creams, tooth pastes and cosmetics.</a:t>
            </a:r>
          </a:p>
          <a:p>
            <a:r>
              <a:rPr lang="en-US" b="1" dirty="0" err="1" smtClean="0"/>
              <a:t>Idodine</a:t>
            </a:r>
            <a:r>
              <a:rPr lang="en-US" b="1" dirty="0"/>
              <a:t>: </a:t>
            </a:r>
            <a:r>
              <a:rPr lang="en-US" dirty="0"/>
              <a:t>It is obtained from kelps (brown algae) especially from </a:t>
            </a:r>
            <a:r>
              <a:rPr lang="en-US" dirty="0" err="1"/>
              <a:t>speicies</a:t>
            </a:r>
            <a:r>
              <a:rPr lang="en-US" dirty="0"/>
              <a:t> of </a:t>
            </a:r>
            <a:r>
              <a:rPr lang="en-US" b="1" i="1" dirty="0" err="1"/>
              <a:t>Laminaria</a:t>
            </a:r>
            <a:r>
              <a:rPr lang="en-US" dirty="0"/>
              <a:t>.</a:t>
            </a:r>
          </a:p>
          <a:p>
            <a:r>
              <a:rPr lang="en-US" b="1" dirty="0" smtClean="0"/>
              <a:t>Diatomite </a:t>
            </a:r>
            <a:r>
              <a:rPr lang="en-US" dirty="0"/>
              <a:t>: It is a rock-like deposit formed on the siliceous walls of diatoms(algae of  </a:t>
            </a:r>
            <a:r>
              <a:rPr lang="en-US" b="1" dirty="0" err="1"/>
              <a:t>Chrysophyceae</a:t>
            </a:r>
            <a:r>
              <a:rPr lang="en-US" dirty="0"/>
              <a:t>). </a:t>
            </a:r>
            <a:endParaRPr lang="en-US" dirty="0" smtClean="0"/>
          </a:p>
          <a:p>
            <a:r>
              <a:rPr lang="en-US" dirty="0" smtClean="0"/>
              <a:t>When </a:t>
            </a:r>
            <a:r>
              <a:rPr lang="en-US" dirty="0"/>
              <a:t>they die they sediment, so that on the seabed and lake bottom extensive deposits can be built up over long periods of time. The resulting ‘</a:t>
            </a:r>
            <a:r>
              <a:rPr lang="en-US" b="1" dirty="0"/>
              <a:t>diatomaceous earth’ </a:t>
            </a:r>
            <a:r>
              <a:rPr lang="en-US" dirty="0"/>
              <a:t>has a high proportion of silica. Diatomite is used as a fire proof material and also as an absorbent. </a:t>
            </a:r>
          </a:p>
          <a:p>
            <a:endParaRPr lang="en-US" dirty="0"/>
          </a:p>
        </p:txBody>
      </p:sp>
      <p:sp>
        <p:nvSpPr>
          <p:cNvPr id="4" name="Title 1"/>
          <p:cNvSpPr>
            <a:spLocks noGrp="1"/>
          </p:cNvSpPr>
          <p:nvPr>
            <p:ph type="title"/>
          </p:nvPr>
        </p:nvSpPr>
        <p:spPr/>
        <p:txBody>
          <a:bodyPr>
            <a:normAutofit/>
          </a:bodyPr>
          <a:lstStyle/>
          <a:p>
            <a:r>
              <a:rPr lang="en-US" b="1" dirty="0"/>
              <a:t>Economic </a:t>
            </a:r>
            <a:r>
              <a:rPr lang="en-US" b="1" dirty="0" smtClean="0"/>
              <a:t>Importance</a:t>
            </a:r>
            <a:endParaRPr lang="en-US" dirty="0"/>
          </a:p>
        </p:txBody>
      </p:sp>
    </p:spTree>
    <p:extLst>
      <p:ext uri="{BB962C8B-B14F-4D97-AF65-F5344CB8AC3E}">
        <p14:creationId xmlns:p14="http://schemas.microsoft.com/office/powerpoint/2010/main" val="1586214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98</TotalTime>
  <Words>1574</Words>
  <Application>Microsoft Office PowerPoint</Application>
  <PresentationFormat>On-screen Show (4:3)</PresentationFormat>
  <Paragraphs>135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Century Gothic</vt:lpstr>
      <vt:lpstr>Wingdings 2</vt:lpstr>
      <vt:lpstr>Austin</vt:lpstr>
      <vt:lpstr>Algae</vt:lpstr>
      <vt:lpstr>General Characters</vt:lpstr>
      <vt:lpstr>Occurrence and Distribution</vt:lpstr>
      <vt:lpstr>Thallus organization</vt:lpstr>
      <vt:lpstr>Pigments</vt:lpstr>
      <vt:lpstr>Reproduction </vt:lpstr>
      <vt:lpstr>Classification</vt:lpstr>
      <vt:lpstr>Economic Importance</vt:lpstr>
      <vt:lpstr>Economic Importance</vt:lpstr>
      <vt:lpstr>Economic Importance</vt:lpstr>
      <vt:lpstr>NOSTOC</vt:lpstr>
      <vt:lpstr>Characteristics</vt:lpstr>
      <vt:lpstr>Characteristics</vt:lpstr>
      <vt:lpstr>Reproduction </vt:lpstr>
      <vt:lpstr>CHARA</vt:lpstr>
      <vt:lpstr>Characteristics</vt:lpstr>
      <vt:lpstr>Characteristics</vt:lpstr>
      <vt:lpstr>Asexual Reproduction</vt:lpstr>
      <vt:lpstr>Sexual Reproduction</vt:lpstr>
      <vt:lpstr>Sexual Reproduction </vt:lpstr>
      <vt:lpstr>PowerPoint Presentation</vt:lpstr>
      <vt:lpstr>Specialty Studies</vt:lpstr>
      <vt:lpstr>BOTRYDIUM</vt:lpstr>
      <vt:lpstr>Characteristics</vt:lpstr>
      <vt:lpstr>Asexual Reproduction</vt:lpstr>
      <vt:lpstr>Sexual Reproduction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Algae</dc:title>
  <dc:creator>user</dc:creator>
  <cp:lastModifiedBy>Vinod Devarkar</cp:lastModifiedBy>
  <cp:revision>12</cp:revision>
  <dcterms:created xsi:type="dcterms:W3CDTF">2012-09-27T01:47:25Z</dcterms:created>
  <dcterms:modified xsi:type="dcterms:W3CDTF">2019-12-04T10:02:42Z</dcterms:modified>
</cp:coreProperties>
</file>