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D7196-D8D5-4074-82AE-CA66C5BF7675}" type="datetimeFigureOut">
              <a:rPr lang="en-US" smtClean="0"/>
              <a:t>04/12/2019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A81E-FE5A-4885-BA9B-3C2DF7582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035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D7196-D8D5-4074-82AE-CA66C5BF7675}" type="datetimeFigureOut">
              <a:rPr lang="en-US" smtClean="0"/>
              <a:t>04/12/2019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A81E-FE5A-4885-BA9B-3C2DF7582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336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D7196-D8D5-4074-82AE-CA66C5BF7675}" type="datetimeFigureOut">
              <a:rPr lang="en-US" smtClean="0"/>
              <a:t>04/12/2019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A81E-FE5A-4885-BA9B-3C2DF7582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867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D7196-D8D5-4074-82AE-CA66C5BF7675}" type="datetimeFigureOut">
              <a:rPr lang="en-US" smtClean="0"/>
              <a:t>04/12/2019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A81E-FE5A-4885-BA9B-3C2DF7582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059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D7196-D8D5-4074-82AE-CA66C5BF7675}" type="datetimeFigureOut">
              <a:rPr lang="en-US" smtClean="0"/>
              <a:t>04/12/2019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A81E-FE5A-4885-BA9B-3C2DF7582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12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D7196-D8D5-4074-82AE-CA66C5BF7675}" type="datetimeFigureOut">
              <a:rPr lang="en-US" smtClean="0"/>
              <a:t>04/12/2019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A81E-FE5A-4885-BA9B-3C2DF7582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356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D7196-D8D5-4074-82AE-CA66C5BF7675}" type="datetimeFigureOut">
              <a:rPr lang="en-US" smtClean="0"/>
              <a:t>04/12/2019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A81E-FE5A-4885-BA9B-3C2DF7582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708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D7196-D8D5-4074-82AE-CA66C5BF7675}" type="datetimeFigureOut">
              <a:rPr lang="en-US" smtClean="0"/>
              <a:t>04/12/2019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A81E-FE5A-4885-BA9B-3C2DF7582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505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D7196-D8D5-4074-82AE-CA66C5BF7675}" type="datetimeFigureOut">
              <a:rPr lang="en-US" smtClean="0"/>
              <a:t>04/12/2019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A81E-FE5A-4885-BA9B-3C2DF7582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281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D7196-D8D5-4074-82AE-CA66C5BF7675}" type="datetimeFigureOut">
              <a:rPr lang="en-US" smtClean="0"/>
              <a:t>04/12/2019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A81E-FE5A-4885-BA9B-3C2DF7582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58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D7196-D8D5-4074-82AE-CA66C5BF7675}" type="datetimeFigureOut">
              <a:rPr lang="en-US" smtClean="0"/>
              <a:t>04/12/2019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A81E-FE5A-4885-BA9B-3C2DF7582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96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D7196-D8D5-4074-82AE-CA66C5BF7675}" type="datetimeFigureOut">
              <a:rPr lang="en-US" smtClean="0"/>
              <a:t>04/12/2019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7A81E-FE5A-4885-BA9B-3C2DF7582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430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10" Type="http://schemas.openxmlformats.org/officeDocument/2006/relationships/image" Target="../media/image14.jpeg"/><Relationship Id="rId4" Type="http://schemas.openxmlformats.org/officeDocument/2006/relationships/image" Target="../media/image9.emf"/><Relationship Id="rId9" Type="http://schemas.openxmlformats.org/officeDocument/2006/relationships/hyperlink" Target="http://protist.i.hosei.ac.jp/PDB/Images/Prokaryotes/Prokaryote/Prokaryote7.jp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7200" dirty="0" smtClean="0"/>
              <a:t>Bacteria</a:t>
            </a:r>
            <a:br>
              <a:rPr lang="en-US" sz="7200" dirty="0" smtClean="0"/>
            </a:br>
            <a:r>
              <a:rPr lang="en-US" sz="2000" dirty="0"/>
              <a:t>General characters, </a:t>
            </a:r>
            <a:r>
              <a:rPr lang="en-US" sz="2000" dirty="0" smtClean="0"/>
              <a:t>Ultra </a:t>
            </a:r>
            <a:r>
              <a:rPr lang="en-US" sz="2000" dirty="0"/>
              <a:t>structure, </a:t>
            </a:r>
            <a:r>
              <a:rPr lang="en-US" sz="2000" dirty="0" smtClean="0"/>
              <a:t>Classification </a:t>
            </a:r>
            <a:r>
              <a:rPr lang="en-US" sz="2000" dirty="0"/>
              <a:t>based on shape, </a:t>
            </a:r>
            <a:br>
              <a:rPr lang="en-US" sz="2000" dirty="0"/>
            </a:br>
            <a:r>
              <a:rPr lang="en-US" sz="2000" dirty="0" smtClean="0"/>
              <a:t>Reproduction</a:t>
            </a:r>
            <a:r>
              <a:rPr lang="en-US" sz="2000" dirty="0"/>
              <a:t>, </a:t>
            </a:r>
            <a:r>
              <a:rPr lang="en-US" sz="2000" dirty="0" smtClean="0"/>
              <a:t>Economic </a:t>
            </a:r>
            <a:r>
              <a:rPr lang="en-US" sz="2000" dirty="0"/>
              <a:t>importance </a:t>
            </a:r>
            <a:r>
              <a:rPr lang="en-US" sz="2200" dirty="0"/>
              <a:t/>
            </a:r>
            <a:br>
              <a:rPr lang="en-US" sz="2200" dirty="0"/>
            </a:br>
            <a:endParaRPr lang="en-US" sz="7200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Dr. </a:t>
            </a:r>
            <a:r>
              <a:rPr lang="en-US" sz="3600" b="1" dirty="0" err="1" smtClean="0"/>
              <a:t>Shinde</a:t>
            </a:r>
            <a:r>
              <a:rPr lang="en-US" sz="3600" b="1" dirty="0" smtClean="0"/>
              <a:t> A. </a:t>
            </a:r>
            <a:r>
              <a:rPr lang="en-US" sz="3600" b="1" smtClean="0"/>
              <a:t>S.</a:t>
            </a:r>
            <a:endParaRPr lang="en-US" sz="3600" b="1" dirty="0" smtClean="0"/>
          </a:p>
          <a:p>
            <a:r>
              <a:rPr lang="en-US" sz="2000" dirty="0" smtClean="0"/>
              <a:t>Department of Botany</a:t>
            </a:r>
          </a:p>
          <a:p>
            <a:r>
              <a:rPr lang="en-US" sz="2000" dirty="0" smtClean="0"/>
              <a:t>Shri Chhatrapati Shivaji </a:t>
            </a:r>
            <a:r>
              <a:rPr lang="en-US" sz="2000" dirty="0" err="1" smtClean="0"/>
              <a:t>College,Omerga</a:t>
            </a:r>
            <a:endParaRPr lang="en-US" sz="2000" dirty="0"/>
          </a:p>
        </p:txBody>
      </p:sp>
      <p:pic>
        <p:nvPicPr>
          <p:cNvPr id="8" name="Picture 7" descr="BacterialCell1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29000"/>
            <a:ext cx="17526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3" descr="Bacter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6448425" y="3819525"/>
            <a:ext cx="2514600" cy="1733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8070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Bacteria Respiration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 smtClean="0"/>
              <a:t>Obligate Anaerobes</a:t>
            </a:r>
          </a:p>
          <a:p>
            <a:pPr eaLnBrk="1" hangingPunct="1">
              <a:defRPr/>
            </a:pPr>
            <a:r>
              <a:rPr lang="en-US" sz="2800" dirty="0" smtClean="0"/>
              <a:t>Facultative Anaerobes</a:t>
            </a:r>
          </a:p>
          <a:p>
            <a:pPr eaLnBrk="1" hangingPunct="1">
              <a:defRPr/>
            </a:pPr>
            <a:r>
              <a:rPr lang="en-US" sz="2800" dirty="0" smtClean="0"/>
              <a:t>Obligate Aerobes</a:t>
            </a:r>
          </a:p>
        </p:txBody>
      </p:sp>
      <p:sp>
        <p:nvSpPr>
          <p:cNvPr id="7" name="Rectangle 12"/>
          <p:cNvSpPr txBox="1">
            <a:spLocks noChangeArrowheads="1"/>
          </p:cNvSpPr>
          <p:nvPr/>
        </p:nvSpPr>
        <p:spPr>
          <a:xfrm>
            <a:off x="4648200" y="1600200"/>
            <a:ext cx="4038600" cy="4114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800" dirty="0" smtClean="0"/>
              <a:t>Live without Oxygen</a:t>
            </a:r>
          </a:p>
          <a:p>
            <a:pPr>
              <a:defRPr/>
            </a:pPr>
            <a:r>
              <a:rPr lang="en-US" sz="2800" dirty="0" smtClean="0"/>
              <a:t>Can live with or without oxygen</a:t>
            </a:r>
          </a:p>
          <a:p>
            <a:pPr>
              <a:defRPr/>
            </a:pPr>
            <a:r>
              <a:rPr lang="en-US" sz="2800" dirty="0" smtClean="0"/>
              <a:t>Cannot live without oxygen.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46062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Reproduction</a:t>
            </a:r>
            <a:endParaRPr lang="en-US" b="1" dirty="0"/>
          </a:p>
        </p:txBody>
      </p:sp>
      <p:pic>
        <p:nvPicPr>
          <p:cNvPr id="4" name="Picture 5" descr="img00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598" y="990600"/>
            <a:ext cx="8652802" cy="5739104"/>
          </a:xfrm>
          <a:noFill/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685800" y="5646003"/>
            <a:ext cx="7848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FFFF"/>
                </a:solidFill>
              </a:rPr>
              <a:t>Cellular organism copies it’s genetic information then splits into two identical daughter cells</a:t>
            </a:r>
          </a:p>
        </p:txBody>
      </p:sp>
    </p:spTree>
    <p:extLst>
      <p:ext uri="{BB962C8B-B14F-4D97-AF65-F5344CB8AC3E}">
        <p14:creationId xmlns:p14="http://schemas.microsoft.com/office/powerpoint/2010/main" val="300209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Reproduction</a:t>
            </a:r>
            <a:endParaRPr lang="en-US" dirty="0"/>
          </a:p>
        </p:txBody>
      </p:sp>
      <p:pic>
        <p:nvPicPr>
          <p:cNvPr id="4" name="Picture 5" descr="conjug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295400"/>
            <a:ext cx="4495800" cy="5383346"/>
          </a:xfrm>
          <a:prstGeom prst="rect">
            <a:avLst/>
          </a:prstGeom>
          <a:noFill/>
        </p:spPr>
      </p:pic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5105400" y="1219200"/>
            <a:ext cx="38100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800" b="1" dirty="0" smtClean="0"/>
              <a:t>Conjugation</a:t>
            </a:r>
          </a:p>
          <a:p>
            <a:pPr eaLnBrk="1" hangingPunct="1"/>
            <a:r>
              <a:rPr lang="en-US" sz="2800" dirty="0" smtClean="0"/>
              <a:t>A type of Bacteria Sex</a:t>
            </a:r>
          </a:p>
          <a:p>
            <a:pPr eaLnBrk="1" hangingPunct="1"/>
            <a:r>
              <a:rPr lang="en-US" sz="2800" dirty="0" smtClean="0"/>
              <a:t>Two organism swap genetic information, that contains the information such as a resistance to penicillin</a:t>
            </a:r>
          </a:p>
        </p:txBody>
      </p:sp>
    </p:spTree>
    <p:extLst>
      <p:ext uri="{BB962C8B-B14F-4D97-AF65-F5344CB8AC3E}">
        <p14:creationId xmlns:p14="http://schemas.microsoft.com/office/powerpoint/2010/main" val="4119254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Reproduction</a:t>
            </a:r>
            <a:endParaRPr lang="en-US" b="1" dirty="0"/>
          </a:p>
        </p:txBody>
      </p:sp>
      <p:pic>
        <p:nvPicPr>
          <p:cNvPr id="4" name="Picture 5" descr="endospor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51" y="1600200"/>
            <a:ext cx="3706549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 txBox="1">
            <a:spLocks noRot="1" noChangeArrowheads="1"/>
          </p:cNvSpPr>
          <p:nvPr/>
        </p:nvSpPr>
        <p:spPr>
          <a:xfrm>
            <a:off x="4419600" y="1600200"/>
            <a:ext cx="41148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2000" smtClean="0">
                <a:latin typeface="Comic Sans MS" pitchFamily="66" charset="0"/>
              </a:rPr>
              <a:t>A type of dormant cell </a:t>
            </a:r>
          </a:p>
          <a:p>
            <a:pPr>
              <a:lnSpc>
                <a:spcPct val="80000"/>
              </a:lnSpc>
              <a:defRPr/>
            </a:pPr>
            <a:r>
              <a:rPr lang="en-US" sz="2000" smtClean="0">
                <a:latin typeface="Comic Sans MS" pitchFamily="66" charset="0"/>
              </a:rPr>
              <a:t>Exhibit no signs of life</a:t>
            </a:r>
          </a:p>
          <a:p>
            <a:pPr>
              <a:lnSpc>
                <a:spcPct val="80000"/>
              </a:lnSpc>
              <a:defRPr/>
            </a:pPr>
            <a:r>
              <a:rPr lang="en-US" sz="2000" smtClean="0">
                <a:latin typeface="Comic Sans MS" pitchFamily="66" charset="0"/>
              </a:rPr>
              <a:t>Highly resistant to environmental stresses such as: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smtClean="0">
                <a:latin typeface="Comic Sans MS" pitchFamily="66" charset="0"/>
              </a:rPr>
              <a:t>		-High temperatures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smtClean="0">
                <a:latin typeface="Comic Sans MS" pitchFamily="66" charset="0"/>
              </a:rPr>
              <a:t>		-Irradiation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smtClean="0">
                <a:latin typeface="Comic Sans MS" pitchFamily="66" charset="0"/>
              </a:rPr>
              <a:t>		-Strong acids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smtClean="0">
                <a:latin typeface="Comic Sans MS" pitchFamily="66" charset="0"/>
              </a:rPr>
              <a:t>		-Disinfectants</a:t>
            </a:r>
          </a:p>
          <a:p>
            <a:pPr>
              <a:lnSpc>
                <a:spcPct val="80000"/>
              </a:lnSpc>
              <a:defRPr/>
            </a:pPr>
            <a:r>
              <a:rPr lang="en-US" sz="2000" smtClean="0">
                <a:latin typeface="Comic Sans MS" pitchFamily="66" charset="0"/>
              </a:rPr>
              <a:t>Endospores are formed by vegetative cells in response to environmental signals that indicate a limiting factor for vegetative growth, such as exhaustion of an essential nutrient. </a:t>
            </a:r>
            <a:endParaRPr lang="en-US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03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Economic Importance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41437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 smtClean="0"/>
              <a:t>1. Diseases caused by bacteria in plants</a:t>
            </a:r>
            <a:r>
              <a:rPr lang="en-US" sz="1800" dirty="0" smtClean="0"/>
              <a:t>:</a:t>
            </a:r>
          </a:p>
          <a:p>
            <a:pPr marL="0" indent="0">
              <a:buNone/>
            </a:pPr>
            <a:r>
              <a:rPr lang="en-US" sz="1800" b="1" dirty="0" smtClean="0"/>
              <a:t>	Host </a:t>
            </a:r>
            <a:r>
              <a:rPr lang="en-US" sz="1800" b="1" dirty="0"/>
              <a:t>	</a:t>
            </a:r>
            <a:r>
              <a:rPr lang="en-US" sz="1800" b="1" dirty="0" smtClean="0"/>
              <a:t>	Disease </a:t>
            </a:r>
            <a:r>
              <a:rPr lang="en-US" sz="1800" b="1" dirty="0"/>
              <a:t>	</a:t>
            </a:r>
            <a:r>
              <a:rPr lang="en-US" sz="1800" b="1" dirty="0" smtClean="0"/>
              <a:t>	Causal Pathogen</a:t>
            </a: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	Citrus </a:t>
            </a:r>
            <a:r>
              <a:rPr lang="en-US" sz="1800" dirty="0"/>
              <a:t>		</a:t>
            </a:r>
            <a:r>
              <a:rPr lang="en-US" sz="1800" dirty="0" smtClean="0"/>
              <a:t>Citrus </a:t>
            </a:r>
            <a:r>
              <a:rPr lang="en-US" sz="1800" dirty="0"/>
              <a:t>Canker 	</a:t>
            </a:r>
            <a:r>
              <a:rPr lang="en-US" sz="1800" i="1" dirty="0" err="1" smtClean="0"/>
              <a:t>Xanthomonas</a:t>
            </a:r>
            <a:r>
              <a:rPr lang="en-US" sz="1800" i="1" dirty="0" smtClean="0"/>
              <a:t> </a:t>
            </a:r>
            <a:r>
              <a:rPr lang="en-US" sz="1800" i="1" dirty="0" err="1"/>
              <a:t>citrii</a:t>
            </a: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	Rice </a:t>
            </a:r>
            <a:r>
              <a:rPr lang="en-US" sz="1800" dirty="0"/>
              <a:t>		</a:t>
            </a:r>
            <a:r>
              <a:rPr lang="en-US" sz="1800" dirty="0" smtClean="0"/>
              <a:t>Bacterial </a:t>
            </a:r>
            <a:r>
              <a:rPr lang="en-US" sz="1800" dirty="0"/>
              <a:t>blight 	</a:t>
            </a:r>
            <a:r>
              <a:rPr lang="en-US" sz="1800" i="1" dirty="0" err="1" smtClean="0"/>
              <a:t>Xanthomonas</a:t>
            </a:r>
            <a:r>
              <a:rPr lang="en-US" sz="1800" i="1" dirty="0" smtClean="0"/>
              <a:t> </a:t>
            </a:r>
            <a:r>
              <a:rPr lang="en-US" sz="1800" i="1" dirty="0" err="1"/>
              <a:t>oryzae</a:t>
            </a: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	Cotton </a:t>
            </a:r>
            <a:r>
              <a:rPr lang="en-US" sz="1800" dirty="0"/>
              <a:t>		</a:t>
            </a:r>
            <a:r>
              <a:rPr lang="en-US" sz="1800" dirty="0" smtClean="0"/>
              <a:t>Angular </a:t>
            </a:r>
            <a:r>
              <a:rPr lang="en-US" sz="1800" dirty="0"/>
              <a:t>leaf spot 	</a:t>
            </a:r>
            <a:r>
              <a:rPr lang="en-US" sz="1800" i="1" dirty="0" err="1" smtClean="0"/>
              <a:t>Xanthomonas</a:t>
            </a:r>
            <a:r>
              <a:rPr lang="en-US" sz="1800" i="1" dirty="0" smtClean="0"/>
              <a:t> </a:t>
            </a:r>
            <a:r>
              <a:rPr lang="en-US" sz="1800" i="1" dirty="0" err="1"/>
              <a:t>malvacearum</a:t>
            </a: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	Pears </a:t>
            </a:r>
            <a:r>
              <a:rPr lang="en-US" sz="1800" dirty="0"/>
              <a:t>		</a:t>
            </a:r>
            <a:r>
              <a:rPr lang="en-US" sz="1800" dirty="0" smtClean="0"/>
              <a:t>Fire </a:t>
            </a:r>
            <a:r>
              <a:rPr lang="en-US" sz="1800" dirty="0"/>
              <a:t>blight 	</a:t>
            </a:r>
            <a:r>
              <a:rPr lang="en-US" sz="1800" i="1" dirty="0" smtClean="0"/>
              <a:t>Pseudomonas </a:t>
            </a:r>
            <a:r>
              <a:rPr lang="en-US" sz="1800" i="1" dirty="0" err="1"/>
              <a:t>solanacearum</a:t>
            </a: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	Carrot </a:t>
            </a:r>
            <a:r>
              <a:rPr lang="en-US" sz="1800" dirty="0"/>
              <a:t>		</a:t>
            </a:r>
            <a:r>
              <a:rPr lang="en-US" sz="1800" dirty="0" smtClean="0"/>
              <a:t>Soft </a:t>
            </a:r>
            <a:r>
              <a:rPr lang="en-US" sz="1800" dirty="0"/>
              <a:t>rot 		</a:t>
            </a:r>
            <a:r>
              <a:rPr lang="en-US" sz="1800" i="1" dirty="0" err="1" smtClean="0"/>
              <a:t>Erwiinia</a:t>
            </a:r>
            <a:r>
              <a:rPr lang="en-US" sz="1800" i="1" dirty="0" smtClean="0"/>
              <a:t> </a:t>
            </a:r>
            <a:r>
              <a:rPr lang="en-US" sz="1800" i="1" dirty="0" err="1"/>
              <a:t>caratovora</a:t>
            </a:r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2. Diseases caused by bacteria in animals</a:t>
            </a:r>
            <a:r>
              <a:rPr lang="en-US" sz="1800" dirty="0"/>
              <a:t> :</a:t>
            </a:r>
          </a:p>
          <a:p>
            <a:pPr marL="0" indent="0">
              <a:buNone/>
            </a:pPr>
            <a:r>
              <a:rPr lang="en-US" sz="1800" dirty="0" smtClean="0"/>
              <a:t>	Sheep </a:t>
            </a:r>
            <a:r>
              <a:rPr lang="en-US" sz="1800" dirty="0"/>
              <a:t>		</a:t>
            </a:r>
            <a:r>
              <a:rPr lang="en-US" sz="1800" dirty="0" smtClean="0"/>
              <a:t>Anthrax </a:t>
            </a:r>
            <a:r>
              <a:rPr lang="en-US" sz="1800" dirty="0"/>
              <a:t>		</a:t>
            </a:r>
            <a:r>
              <a:rPr lang="en-US" sz="1800" i="1" dirty="0" smtClean="0"/>
              <a:t>Bacillus </a:t>
            </a:r>
            <a:r>
              <a:rPr lang="en-US" sz="1800" i="1" dirty="0" err="1"/>
              <a:t>anthracis</a:t>
            </a: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	Cattle </a:t>
            </a:r>
            <a:r>
              <a:rPr lang="en-US" sz="1800" dirty="0"/>
              <a:t>		</a:t>
            </a:r>
            <a:r>
              <a:rPr lang="en-US" sz="1800" dirty="0" smtClean="0"/>
              <a:t>Brucellosis </a:t>
            </a:r>
            <a:r>
              <a:rPr lang="en-US" sz="1800" dirty="0"/>
              <a:t>	</a:t>
            </a:r>
            <a:r>
              <a:rPr lang="en-US" sz="1800" i="1" dirty="0" err="1" smtClean="0"/>
              <a:t>Brucella</a:t>
            </a:r>
            <a:r>
              <a:rPr lang="en-US" sz="1800" i="1" dirty="0" smtClean="0"/>
              <a:t> </a:t>
            </a:r>
            <a:r>
              <a:rPr lang="en-US" sz="1800" i="1" dirty="0" err="1"/>
              <a:t>abortus</a:t>
            </a: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	</a:t>
            </a:r>
            <a:r>
              <a:rPr lang="en-US" sz="1800" dirty="0" err="1" smtClean="0"/>
              <a:t>Sheep,goat</a:t>
            </a:r>
            <a:r>
              <a:rPr lang="en-US" sz="1800" dirty="0" smtClean="0"/>
              <a:t> </a:t>
            </a:r>
            <a:r>
              <a:rPr lang="en-US" sz="1800" dirty="0"/>
              <a:t>	</a:t>
            </a:r>
            <a:r>
              <a:rPr lang="en-US" sz="1800" dirty="0" smtClean="0"/>
              <a:t>Brucellosis </a:t>
            </a:r>
            <a:r>
              <a:rPr lang="en-US" sz="1800" dirty="0"/>
              <a:t>	</a:t>
            </a:r>
            <a:r>
              <a:rPr lang="en-US" sz="1800" i="1" dirty="0" err="1" smtClean="0"/>
              <a:t>Brucella</a:t>
            </a:r>
            <a:r>
              <a:rPr lang="en-US" sz="1800" i="1" dirty="0" smtClean="0"/>
              <a:t> </a:t>
            </a:r>
            <a:r>
              <a:rPr lang="en-US" sz="1800" i="1" dirty="0" err="1"/>
              <a:t>melitensis</a:t>
            </a:r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3. Diseases caused by bacteria in human beings:</a:t>
            </a: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	Cholera </a:t>
            </a:r>
            <a:r>
              <a:rPr lang="en-US" sz="1800" dirty="0"/>
              <a:t>				</a:t>
            </a:r>
            <a:r>
              <a:rPr lang="en-US" sz="1800" i="1" dirty="0" smtClean="0"/>
              <a:t>Vibrio </a:t>
            </a:r>
            <a:r>
              <a:rPr lang="en-US" sz="1800" i="1" dirty="0" err="1"/>
              <a:t>cholerae</a:t>
            </a: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	Typhoid </a:t>
            </a:r>
            <a:r>
              <a:rPr lang="en-US" sz="1800" dirty="0"/>
              <a:t>				</a:t>
            </a:r>
            <a:r>
              <a:rPr lang="en-US" sz="1800" i="1" dirty="0" smtClean="0"/>
              <a:t>Salmonella </a:t>
            </a:r>
            <a:r>
              <a:rPr lang="en-US" sz="1800" i="1" dirty="0" err="1"/>
              <a:t>Typhi</a:t>
            </a: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	Tuberculosis </a:t>
            </a:r>
            <a:r>
              <a:rPr lang="en-US" sz="1800" dirty="0"/>
              <a:t>			</a:t>
            </a:r>
            <a:r>
              <a:rPr lang="en-US" sz="1800" i="1" dirty="0" err="1" smtClean="0"/>
              <a:t>Mycobacteriam</a:t>
            </a:r>
            <a:r>
              <a:rPr lang="en-US" sz="1800" i="1" dirty="0" smtClean="0"/>
              <a:t> </a:t>
            </a:r>
            <a:r>
              <a:rPr lang="en-US" sz="1800" i="1" dirty="0"/>
              <a:t>tuberculosis</a:t>
            </a:r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1090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Sewage disposal</a:t>
            </a:r>
            <a:endParaRPr lang="en-US" dirty="0"/>
          </a:p>
          <a:p>
            <a:r>
              <a:rPr lang="en-US" b="1" dirty="0" smtClean="0"/>
              <a:t>Decomposition </a:t>
            </a:r>
            <a:r>
              <a:rPr lang="en-US" b="1" dirty="0"/>
              <a:t>of plant and animal </a:t>
            </a:r>
            <a:r>
              <a:rPr lang="en-US" b="1" dirty="0" smtClean="0"/>
              <a:t>remains</a:t>
            </a:r>
            <a:endParaRPr lang="en-US" dirty="0"/>
          </a:p>
          <a:p>
            <a:r>
              <a:rPr lang="en-US" b="1" dirty="0" smtClean="0"/>
              <a:t>Soil fertility</a:t>
            </a:r>
            <a:endParaRPr lang="en-US" dirty="0" smtClean="0"/>
          </a:p>
          <a:p>
            <a:r>
              <a:rPr lang="en-US" b="1" dirty="0" smtClean="0"/>
              <a:t>Recycling </a:t>
            </a:r>
            <a:r>
              <a:rPr lang="en-US" b="1" dirty="0"/>
              <a:t>of matter</a:t>
            </a:r>
            <a:endParaRPr lang="en-US" dirty="0"/>
          </a:p>
          <a:p>
            <a:r>
              <a:rPr lang="en-US" b="1" dirty="0" smtClean="0"/>
              <a:t>Dairy </a:t>
            </a:r>
            <a:r>
              <a:rPr lang="en-US" b="1" dirty="0"/>
              <a:t>Industry</a:t>
            </a:r>
            <a:endParaRPr lang="en-US" dirty="0"/>
          </a:p>
          <a:p>
            <a:r>
              <a:rPr lang="en-US" b="1" i="1" dirty="0"/>
              <a:t>Lactic acid bacteria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i="1" dirty="0" smtClean="0"/>
              <a:t>Streptococcus </a:t>
            </a:r>
            <a:r>
              <a:rPr lang="en-US" i="1" dirty="0" err="1" smtClean="0"/>
              <a:t>lactis</a:t>
            </a:r>
            <a:endParaRPr lang="en-US" dirty="0"/>
          </a:p>
          <a:p>
            <a:r>
              <a:rPr lang="en-US" dirty="0" smtClean="0"/>
              <a:t>Convert </a:t>
            </a:r>
            <a:r>
              <a:rPr lang="en-US" dirty="0"/>
              <a:t>milk into curd, yoghurt (</a:t>
            </a:r>
            <a:r>
              <a:rPr lang="en-US" b="1" i="1" dirty="0"/>
              <a:t>Lactobacillus </a:t>
            </a:r>
            <a:r>
              <a:rPr lang="en-US" b="1" i="1" dirty="0" err="1"/>
              <a:t>bulgaricus</a:t>
            </a:r>
            <a:r>
              <a:rPr lang="en-US" dirty="0"/>
              <a:t>) and cheese (</a:t>
            </a:r>
            <a:r>
              <a:rPr lang="en-US" b="1" i="1" dirty="0"/>
              <a:t>Lactobacillus </a:t>
            </a:r>
            <a:r>
              <a:rPr lang="en-US" b="1" i="1" dirty="0" err="1"/>
              <a:t>acidophobus</a:t>
            </a:r>
            <a:r>
              <a:rPr lang="en-US" dirty="0"/>
              <a:t>).</a:t>
            </a:r>
          </a:p>
          <a:p>
            <a:r>
              <a:rPr lang="en-US" b="1" i="1" dirty="0" smtClean="0"/>
              <a:t>Vinegar </a:t>
            </a:r>
            <a:r>
              <a:rPr lang="en-US" i="1" dirty="0" err="1" smtClean="0"/>
              <a:t>Acetobactor</a:t>
            </a:r>
            <a:r>
              <a:rPr lang="en-US" dirty="0" smtClean="0"/>
              <a:t> </a:t>
            </a:r>
            <a:r>
              <a:rPr lang="en-US" i="1" dirty="0" err="1" smtClean="0"/>
              <a:t>aceti</a:t>
            </a:r>
            <a:endParaRPr lang="en-US" i="1" dirty="0" smtClean="0"/>
          </a:p>
          <a:p>
            <a:r>
              <a:rPr lang="en-US" b="1" i="1" dirty="0" smtClean="0"/>
              <a:t>Alcohols </a:t>
            </a:r>
            <a:r>
              <a:rPr lang="en-US" b="1" i="1" dirty="0"/>
              <a:t>and Acetone</a:t>
            </a:r>
            <a:endParaRPr lang="en-US" dirty="0"/>
          </a:p>
          <a:p>
            <a:r>
              <a:rPr lang="en-US" b="1" i="1" dirty="0" smtClean="0"/>
              <a:t>Curing </a:t>
            </a:r>
            <a:r>
              <a:rPr lang="en-US" b="1" i="1" dirty="0"/>
              <a:t>of tobacco, tea and coffee</a:t>
            </a:r>
            <a:endParaRPr lang="en-US" dirty="0"/>
          </a:p>
          <a:p>
            <a:r>
              <a:rPr lang="en-US" b="1" i="1" dirty="0" smtClean="0"/>
              <a:t>Retting </a:t>
            </a:r>
            <a:r>
              <a:rPr lang="en-US" b="1" i="1" dirty="0"/>
              <a:t>of fibers</a:t>
            </a:r>
            <a:endParaRPr lang="en-US" dirty="0"/>
          </a:p>
          <a:p>
            <a:pPr lvl="0"/>
            <a:r>
              <a:rPr lang="en-US" dirty="0" smtClean="0"/>
              <a:t>Antibiotics</a:t>
            </a:r>
            <a:endParaRPr lang="en-US" dirty="0"/>
          </a:p>
          <a:p>
            <a:pPr lvl="0"/>
            <a:r>
              <a:rPr lang="en-US" dirty="0" smtClean="0"/>
              <a:t>Vitamins</a:t>
            </a:r>
            <a:endParaRPr lang="en-US" dirty="0"/>
          </a:p>
          <a:p>
            <a:r>
              <a:rPr lang="en-US" i="1" dirty="0" smtClean="0"/>
              <a:t>B</a:t>
            </a:r>
            <a:r>
              <a:rPr lang="en-US" i="1" dirty="0"/>
              <a:t>. </a:t>
            </a:r>
            <a:r>
              <a:rPr lang="en-US" i="1" dirty="0" err="1"/>
              <a:t>thuringiensis</a:t>
            </a:r>
            <a:r>
              <a:rPr lang="en-US" dirty="0"/>
              <a:t> infect and kill the caterpillars of some butterflies and related insects. 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Economic Importance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00504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2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Bacteria are omnipresent. </a:t>
            </a:r>
            <a:endParaRPr lang="en-US" dirty="0" smtClean="0"/>
          </a:p>
          <a:p>
            <a:r>
              <a:rPr lang="en-US" dirty="0" smtClean="0"/>
              <a:t>They </a:t>
            </a:r>
            <a:r>
              <a:rPr lang="en-US" dirty="0"/>
              <a:t>are found in all environments, where organic matter is present. </a:t>
            </a:r>
            <a:endParaRPr lang="en-US" dirty="0" smtClean="0"/>
          </a:p>
          <a:p>
            <a:r>
              <a:rPr lang="en-US" dirty="0" smtClean="0"/>
              <a:t>Some </a:t>
            </a:r>
            <a:r>
              <a:rPr lang="en-US" dirty="0"/>
              <a:t>of the bacteria live as commensals  (e.g. </a:t>
            </a:r>
            <a:r>
              <a:rPr lang="en-US" i="1" dirty="0"/>
              <a:t>Escherichia coli</a:t>
            </a:r>
            <a:r>
              <a:rPr lang="en-US" dirty="0"/>
              <a:t> in the human intestine) and some live as </a:t>
            </a:r>
            <a:r>
              <a:rPr lang="en-US" dirty="0" err="1"/>
              <a:t>symbionts</a:t>
            </a:r>
            <a:r>
              <a:rPr lang="en-US" dirty="0"/>
              <a:t> (</a:t>
            </a:r>
            <a:r>
              <a:rPr lang="en-US" dirty="0" err="1"/>
              <a:t>eg</a:t>
            </a:r>
            <a:r>
              <a:rPr lang="en-US" dirty="0"/>
              <a:t>. </a:t>
            </a:r>
            <a:r>
              <a:rPr lang="en-US" i="1" dirty="0"/>
              <a:t>Rhizobium</a:t>
            </a:r>
            <a:r>
              <a:rPr lang="en-US" dirty="0"/>
              <a:t>) in the root nodules of leguminous plants. </a:t>
            </a:r>
            <a:endParaRPr lang="en-US" dirty="0" smtClean="0"/>
          </a:p>
          <a:p>
            <a:r>
              <a:rPr lang="en-US" dirty="0" smtClean="0"/>
              <a:t>Several </a:t>
            </a:r>
            <a:r>
              <a:rPr lang="en-US" dirty="0"/>
              <a:t>of them cause diseases in plants, animals and human beings. </a:t>
            </a:r>
            <a:endParaRPr lang="en-US" dirty="0" smtClean="0"/>
          </a:p>
          <a:p>
            <a:r>
              <a:rPr lang="en-US" dirty="0" smtClean="0"/>
              <a:t>Bacteria </a:t>
            </a:r>
            <a:r>
              <a:rPr lang="en-US" dirty="0"/>
              <a:t>are very small, most being approximately 0.5 to 1 micron in diameter and about 3 to 5 microns in length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524000"/>
            <a:ext cx="2133600" cy="449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714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Prokaryotes </a:t>
            </a:r>
            <a:endParaRPr lang="en-US" b="1" dirty="0"/>
          </a:p>
        </p:txBody>
      </p:sp>
      <p:pic>
        <p:nvPicPr>
          <p:cNvPr id="4" name="Picture 6" descr="so23_0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600200"/>
            <a:ext cx="3827318" cy="4953000"/>
          </a:xfrm>
          <a:noFill/>
        </p:spPr>
      </p:pic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4419600" y="1981200"/>
            <a:ext cx="40386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00" smtClean="0"/>
              <a:t>Cells that do not have a nucleus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Exist almost every where on earth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Grow in numbers so great you can see them with the unaided eye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Are placed in either the Eubacteria or the Archebacteria Kingdoms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Make up the smaller of the two kingdoms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11584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Eukaryotes</a:t>
            </a:r>
            <a:endParaRPr lang="en-US" b="1" dirty="0"/>
          </a:p>
        </p:txBody>
      </p:sp>
      <p:pic>
        <p:nvPicPr>
          <p:cNvPr id="4" name="Picture 13" descr="Eubacte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55236" y="2133600"/>
            <a:ext cx="3989653" cy="383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7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4038600" cy="3429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Make up the larger of the two prokaryote kingdoms</a:t>
            </a:r>
          </a:p>
          <a:p>
            <a:pPr eaLnBrk="1" hangingPunct="1">
              <a:defRPr/>
            </a:pPr>
            <a:r>
              <a:rPr lang="en-US" sz="2800" dirty="0" smtClean="0"/>
              <a:t>Generally are surrounded by a cell wall composed of complex carbohydrates</a:t>
            </a:r>
          </a:p>
        </p:txBody>
      </p:sp>
    </p:spTree>
    <p:extLst>
      <p:ext uri="{BB962C8B-B14F-4D97-AF65-F5344CB8AC3E}">
        <p14:creationId xmlns:p14="http://schemas.microsoft.com/office/powerpoint/2010/main" val="2397994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274638"/>
            <a:ext cx="3962400" cy="1143000"/>
          </a:xfrm>
        </p:spPr>
        <p:txBody>
          <a:bodyPr/>
          <a:lstStyle/>
          <a:p>
            <a:r>
              <a:rPr lang="en-US" b="1" dirty="0" smtClean="0"/>
              <a:t>Cyanobacteria</a:t>
            </a:r>
            <a:endParaRPr lang="en-US" b="1" dirty="0"/>
          </a:p>
        </p:txBody>
      </p:sp>
      <p:pic>
        <p:nvPicPr>
          <p:cNvPr id="4" name="Picture 5" descr="Cyanobacteri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-1143000" y="1135380"/>
            <a:ext cx="6857999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8"/>
          <p:cNvSpPr txBox="1">
            <a:spLocks noChangeArrowheads="1"/>
          </p:cNvSpPr>
          <p:nvPr/>
        </p:nvSpPr>
        <p:spPr>
          <a:xfrm>
            <a:off x="4724400" y="2057400"/>
            <a:ext cx="4114800" cy="3048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2200" dirty="0" smtClean="0"/>
              <a:t>Photosynthetic bacterium</a:t>
            </a:r>
          </a:p>
          <a:p>
            <a:pPr>
              <a:lnSpc>
                <a:spcPct val="80000"/>
              </a:lnSpc>
              <a:defRPr/>
            </a:pPr>
            <a:r>
              <a:rPr lang="en-US" sz="2200" dirty="0" smtClean="0"/>
              <a:t>Bluish-greenish color</a:t>
            </a:r>
          </a:p>
          <a:p>
            <a:pPr>
              <a:lnSpc>
                <a:spcPct val="80000"/>
              </a:lnSpc>
              <a:defRPr/>
            </a:pPr>
            <a:r>
              <a:rPr lang="en-US" sz="2200" dirty="0" smtClean="0"/>
              <a:t>Contain membranes that carry out the process of photosynthesis</a:t>
            </a:r>
          </a:p>
          <a:p>
            <a:pPr>
              <a:lnSpc>
                <a:spcPct val="80000"/>
              </a:lnSpc>
              <a:defRPr/>
            </a:pPr>
            <a:r>
              <a:rPr lang="en-US" sz="2200" dirty="0" smtClean="0"/>
              <a:t>Do not contain the same type of chloroplasts as plants do</a:t>
            </a:r>
          </a:p>
          <a:p>
            <a:pPr>
              <a:lnSpc>
                <a:spcPct val="80000"/>
              </a:lnSpc>
              <a:defRPr/>
            </a:pPr>
            <a:r>
              <a:rPr lang="en-US" sz="2200" dirty="0" smtClean="0"/>
              <a:t>This bluish-greenish algae can be found nearly everywhere on earth.</a:t>
            </a:r>
          </a:p>
          <a:p>
            <a:pPr>
              <a:lnSpc>
                <a:spcPct val="80000"/>
              </a:lnSpc>
              <a:defRPr/>
            </a:pPr>
            <a:r>
              <a:rPr lang="en-US" sz="2200" dirty="0" smtClean="0"/>
              <a:t>Can survive in extremely hot environments and even extremely cold environment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28942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err="1" smtClean="0"/>
              <a:t>Archaebacteria</a:t>
            </a:r>
            <a:endParaRPr lang="en-US" b="1" dirty="0"/>
          </a:p>
        </p:txBody>
      </p:sp>
      <p:pic>
        <p:nvPicPr>
          <p:cNvPr id="4" name="Picture 5" descr="archaebacteri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1"/>
            <a:ext cx="595122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 txBox="1">
            <a:spLocks noRot="1" noChangeArrowheads="1"/>
          </p:cNvSpPr>
          <p:nvPr/>
        </p:nvSpPr>
        <p:spPr>
          <a:xfrm>
            <a:off x="6172200" y="1752600"/>
            <a:ext cx="28194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1900" smtClean="0"/>
              <a:t>Lack important carbohydrate found in cell walls</a:t>
            </a:r>
          </a:p>
          <a:p>
            <a:pPr>
              <a:lnSpc>
                <a:spcPct val="80000"/>
              </a:lnSpc>
              <a:defRPr/>
            </a:pPr>
            <a:r>
              <a:rPr lang="en-US" sz="1900" smtClean="0"/>
              <a:t>Have different lipids in their cell membrane</a:t>
            </a:r>
          </a:p>
          <a:p>
            <a:pPr>
              <a:lnSpc>
                <a:spcPct val="80000"/>
              </a:lnSpc>
              <a:defRPr/>
            </a:pPr>
            <a:r>
              <a:rPr lang="en-US" sz="1900" smtClean="0"/>
              <a:t>Different types of ribosomes</a:t>
            </a:r>
          </a:p>
          <a:p>
            <a:pPr>
              <a:lnSpc>
                <a:spcPct val="80000"/>
              </a:lnSpc>
              <a:defRPr/>
            </a:pPr>
            <a:r>
              <a:rPr lang="en-US" sz="1900" smtClean="0"/>
              <a:t>Very different gene sequences</a:t>
            </a:r>
          </a:p>
          <a:p>
            <a:pPr>
              <a:lnSpc>
                <a:spcPct val="80000"/>
              </a:lnSpc>
              <a:defRPr/>
            </a:pPr>
            <a:r>
              <a:rPr lang="en-US" sz="1900" smtClean="0"/>
              <a:t>Archaebacteria can live in extremely harsh environments</a:t>
            </a:r>
          </a:p>
          <a:p>
            <a:pPr>
              <a:lnSpc>
                <a:spcPct val="80000"/>
              </a:lnSpc>
              <a:defRPr/>
            </a:pPr>
            <a:r>
              <a:rPr lang="en-US" sz="1900" smtClean="0"/>
              <a:t>They do not require oxygen and can live in extremely salty environments as well as extremely hot environments.</a:t>
            </a:r>
          </a:p>
          <a:p>
            <a:pPr>
              <a:lnSpc>
                <a:spcPct val="80000"/>
              </a:lnSpc>
              <a:defRPr/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1014023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Classification of bacteria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2050" name="Picture 2" descr="D:\Vinod\Notes\BSCI\Diversity of MIcrobes\649px-Bacterial_morphology_diagram.svg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383734"/>
            <a:ext cx="5943600" cy="548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50" y="1752600"/>
            <a:ext cx="1341755" cy="1319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750060"/>
            <a:ext cx="1341755" cy="1319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49" y="3481070"/>
            <a:ext cx="1341755" cy="1319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3481070"/>
            <a:ext cx="1319530" cy="1319530"/>
          </a:xfrm>
          <a:prstGeom prst="rect">
            <a:avLst/>
          </a:prstGeom>
        </p:spPr>
      </p:pic>
      <p:pic>
        <p:nvPicPr>
          <p:cNvPr id="9" name="Picture 5" descr="Prokaryote2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62649" y="5257800"/>
            <a:ext cx="1341755" cy="137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Prokaryote7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51979" y="5257800"/>
            <a:ext cx="1258951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135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Flagella in Bacteria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634" y="1600200"/>
            <a:ext cx="6548732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1562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76200"/>
            <a:ext cx="4495800" cy="1143000"/>
          </a:xfrm>
        </p:spPr>
        <p:txBody>
          <a:bodyPr/>
          <a:lstStyle/>
          <a:p>
            <a:r>
              <a:rPr lang="en-US" b="1" dirty="0" smtClean="0"/>
              <a:t>Nutrition</a:t>
            </a:r>
            <a:endParaRPr lang="en-US" b="1" dirty="0"/>
          </a:p>
        </p:txBody>
      </p:sp>
      <p:pic>
        <p:nvPicPr>
          <p:cNvPr id="3074" name="Picture 2" descr="http://www.williamsclass.com/SixthScienceWork/Classification/ClassificationNotes/images/kingdomMoner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38" y="228600"/>
            <a:ext cx="3115662" cy="2136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4343400" y="1142999"/>
            <a:ext cx="3962400" cy="5334001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None/>
              <a:defRPr/>
            </a:pPr>
            <a:r>
              <a:rPr lang="en-US" sz="2800" b="1" dirty="0" smtClean="0"/>
              <a:t>Autotrophs</a:t>
            </a:r>
          </a:p>
          <a:p>
            <a:pPr eaLnBrk="1" hangingPunct="1">
              <a:defRPr/>
            </a:pPr>
            <a:r>
              <a:rPr lang="en-US" sz="2800" dirty="0" smtClean="0"/>
              <a:t>Make their own energy</a:t>
            </a:r>
          </a:p>
          <a:p>
            <a:pPr eaLnBrk="1" hangingPunct="1">
              <a:defRPr/>
            </a:pPr>
            <a:r>
              <a:rPr lang="en-US" sz="2800" dirty="0" smtClean="0"/>
              <a:t>Using Solar energy</a:t>
            </a:r>
          </a:p>
          <a:p>
            <a:pPr eaLnBrk="1" hangingPunct="1">
              <a:defRPr/>
            </a:pPr>
            <a:r>
              <a:rPr lang="en-US" sz="2800" dirty="0" err="1" smtClean="0"/>
              <a:t>Eg</a:t>
            </a:r>
            <a:r>
              <a:rPr lang="en-US" sz="2800" dirty="0" smtClean="0"/>
              <a:t>. Cyanobacteria</a:t>
            </a:r>
          </a:p>
          <a:p>
            <a:pPr marL="0" indent="0" eaLnBrk="1" hangingPunct="1">
              <a:buNone/>
              <a:defRPr/>
            </a:pPr>
            <a:r>
              <a:rPr lang="en-US" sz="2800" b="1" dirty="0" err="1" smtClean="0"/>
              <a:t>Chemotrophs</a:t>
            </a:r>
            <a:endParaRPr lang="en-US" sz="2800" b="1" dirty="0" smtClean="0"/>
          </a:p>
          <a:p>
            <a:pPr>
              <a:defRPr/>
            </a:pPr>
            <a:r>
              <a:rPr lang="en-US" sz="2800" dirty="0"/>
              <a:t>Make own Energy</a:t>
            </a:r>
          </a:p>
          <a:p>
            <a:pPr>
              <a:defRPr/>
            </a:pPr>
            <a:r>
              <a:rPr lang="en-US" sz="2800" dirty="0"/>
              <a:t>Using Chemical energy</a:t>
            </a:r>
          </a:p>
          <a:p>
            <a:pPr>
              <a:defRPr/>
            </a:pPr>
            <a:r>
              <a:rPr lang="en-US" sz="2800" dirty="0" err="1"/>
              <a:t>Eg</a:t>
            </a:r>
            <a:r>
              <a:rPr lang="en-US" sz="2800" dirty="0"/>
              <a:t>. </a:t>
            </a:r>
            <a:r>
              <a:rPr lang="en-US" sz="2800" dirty="0" err="1" smtClean="0"/>
              <a:t>Archaebacteria</a:t>
            </a:r>
            <a:endParaRPr lang="en-US" sz="2800" dirty="0" smtClean="0"/>
          </a:p>
          <a:p>
            <a:pPr marL="0" indent="0">
              <a:buNone/>
              <a:defRPr/>
            </a:pPr>
            <a:r>
              <a:rPr lang="en-US" sz="2800" b="1" dirty="0" err="1" smtClean="0"/>
              <a:t>Hetertrophs</a:t>
            </a:r>
            <a:endParaRPr lang="en-US" sz="2800" b="1" dirty="0" smtClean="0"/>
          </a:p>
          <a:p>
            <a:pPr>
              <a:defRPr/>
            </a:pPr>
            <a:r>
              <a:rPr lang="en-US" sz="2800" dirty="0"/>
              <a:t>Obtain food</a:t>
            </a:r>
          </a:p>
          <a:p>
            <a:pPr>
              <a:defRPr/>
            </a:pPr>
            <a:r>
              <a:rPr lang="en-US" sz="2800" dirty="0"/>
              <a:t>By eating</a:t>
            </a:r>
          </a:p>
          <a:p>
            <a:pPr>
              <a:defRPr/>
            </a:pPr>
            <a:r>
              <a:rPr lang="en-US" sz="2800" dirty="0" err="1"/>
              <a:t>Eg</a:t>
            </a:r>
            <a:r>
              <a:rPr lang="en-US" sz="2800" dirty="0"/>
              <a:t>. E-coli</a:t>
            </a:r>
          </a:p>
          <a:p>
            <a:pPr>
              <a:defRPr/>
            </a:pPr>
            <a:endParaRPr lang="en-US" sz="2800" dirty="0"/>
          </a:p>
          <a:p>
            <a:pPr>
              <a:defRPr/>
            </a:pPr>
            <a:endParaRPr lang="en-US" sz="2800" dirty="0" smtClean="0"/>
          </a:p>
        </p:txBody>
      </p:sp>
      <p:pic>
        <p:nvPicPr>
          <p:cNvPr id="3076" name="Picture 4" descr="http://media.wiley.com/mrw_images/els/articles/a0000457/image_n/nfgz00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38" y="2209800"/>
            <a:ext cx="3083206" cy="261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thewatchers.adorraeli.com/wp-content/uploads/2011/05/E-col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66" y="4648200"/>
            <a:ext cx="3043672" cy="199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145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461</Words>
  <Application>Microsoft Office PowerPoint</Application>
  <PresentationFormat>On-screen Show (4:3)</PresentationFormat>
  <Paragraphs>101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Comic Sans MS</vt:lpstr>
      <vt:lpstr>Wingdings</vt:lpstr>
      <vt:lpstr>Office Theme</vt:lpstr>
      <vt:lpstr>Bacteria General characters, Ultra structure, Classification based on shape,  Reproduction, Economic importance  </vt:lpstr>
      <vt:lpstr>Introduction</vt:lpstr>
      <vt:lpstr>Prokaryotes </vt:lpstr>
      <vt:lpstr>Eukaryotes</vt:lpstr>
      <vt:lpstr>Cyanobacteria</vt:lpstr>
      <vt:lpstr>Archaebacteria</vt:lpstr>
      <vt:lpstr>Classification of bacteria  </vt:lpstr>
      <vt:lpstr>Flagella in Bacteria</vt:lpstr>
      <vt:lpstr>Nutrition</vt:lpstr>
      <vt:lpstr>Bacteria Respiration</vt:lpstr>
      <vt:lpstr>Reproduction</vt:lpstr>
      <vt:lpstr>Reproduction</vt:lpstr>
      <vt:lpstr>Reproduction</vt:lpstr>
      <vt:lpstr>Economic Importance</vt:lpstr>
      <vt:lpstr>Economic Importance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Bacteria General characters, Ultra structure, Classification based on shape,  Reproduction, Economic importance</dc:title>
  <dc:creator>user</dc:creator>
  <cp:lastModifiedBy>Vinod Devarkar</cp:lastModifiedBy>
  <cp:revision>7</cp:revision>
  <dcterms:created xsi:type="dcterms:W3CDTF">2012-09-06T20:00:43Z</dcterms:created>
  <dcterms:modified xsi:type="dcterms:W3CDTF">2019-12-04T10:03:23Z</dcterms:modified>
</cp:coreProperties>
</file>