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61" r:id="rId5"/>
    <p:sldId id="259" r:id="rId6"/>
    <p:sldId id="260" r:id="rId7"/>
    <p:sldId id="262" r:id="rId8"/>
    <p:sldId id="263" r:id="rId9"/>
    <p:sldId id="264" r:id="rId10"/>
    <p:sldId id="270" r:id="rId11"/>
    <p:sldId id="268" r:id="rId12"/>
    <p:sldId id="267" r:id="rId13"/>
    <p:sldId id="265" r:id="rId14"/>
    <p:sldId id="266" r:id="rId15"/>
    <p:sldId id="269"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94"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A40A962-9008-4746-8891-9377365AD559}" type="datetimeFigureOut">
              <a:rPr lang="en-US" smtClean="0"/>
              <a:t>04/12/2019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4DF798-8EF5-427D-A35C-5826196A3520}" type="slidenum">
              <a:rPr lang="en-US" smtClean="0"/>
              <a:t>‹#›</a:t>
            </a:fld>
            <a:endParaRPr lang="en-US"/>
          </a:p>
        </p:txBody>
      </p:sp>
    </p:spTree>
    <p:extLst>
      <p:ext uri="{BB962C8B-B14F-4D97-AF65-F5344CB8AC3E}">
        <p14:creationId xmlns:p14="http://schemas.microsoft.com/office/powerpoint/2010/main" val="3883711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40A962-9008-4746-8891-9377365AD559}" type="datetimeFigureOut">
              <a:rPr lang="en-US" smtClean="0"/>
              <a:t>04/12/2019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4DF798-8EF5-427D-A35C-5826196A3520}" type="slidenum">
              <a:rPr lang="en-US" smtClean="0"/>
              <a:t>‹#›</a:t>
            </a:fld>
            <a:endParaRPr lang="en-US"/>
          </a:p>
        </p:txBody>
      </p:sp>
    </p:spTree>
    <p:extLst>
      <p:ext uri="{BB962C8B-B14F-4D97-AF65-F5344CB8AC3E}">
        <p14:creationId xmlns:p14="http://schemas.microsoft.com/office/powerpoint/2010/main" val="358212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40A962-9008-4746-8891-9377365AD559}" type="datetimeFigureOut">
              <a:rPr lang="en-US" smtClean="0"/>
              <a:t>04/12/2019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4DF798-8EF5-427D-A35C-5826196A3520}" type="slidenum">
              <a:rPr lang="en-US" smtClean="0"/>
              <a:t>‹#›</a:t>
            </a:fld>
            <a:endParaRPr lang="en-US"/>
          </a:p>
        </p:txBody>
      </p:sp>
    </p:spTree>
    <p:extLst>
      <p:ext uri="{BB962C8B-B14F-4D97-AF65-F5344CB8AC3E}">
        <p14:creationId xmlns:p14="http://schemas.microsoft.com/office/powerpoint/2010/main" val="3110167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40A962-9008-4746-8891-9377365AD559}" type="datetimeFigureOut">
              <a:rPr lang="en-US" smtClean="0"/>
              <a:t>04/12/2019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4DF798-8EF5-427D-A35C-5826196A3520}" type="slidenum">
              <a:rPr lang="en-US" smtClean="0"/>
              <a:t>‹#›</a:t>
            </a:fld>
            <a:endParaRPr lang="en-US"/>
          </a:p>
        </p:txBody>
      </p:sp>
    </p:spTree>
    <p:extLst>
      <p:ext uri="{BB962C8B-B14F-4D97-AF65-F5344CB8AC3E}">
        <p14:creationId xmlns:p14="http://schemas.microsoft.com/office/powerpoint/2010/main" val="2549457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40A962-9008-4746-8891-9377365AD559}" type="datetimeFigureOut">
              <a:rPr lang="en-US" smtClean="0"/>
              <a:t>04/12/2019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4DF798-8EF5-427D-A35C-5826196A3520}" type="slidenum">
              <a:rPr lang="en-US" smtClean="0"/>
              <a:t>‹#›</a:t>
            </a:fld>
            <a:endParaRPr lang="en-US"/>
          </a:p>
        </p:txBody>
      </p:sp>
    </p:spTree>
    <p:extLst>
      <p:ext uri="{BB962C8B-B14F-4D97-AF65-F5344CB8AC3E}">
        <p14:creationId xmlns:p14="http://schemas.microsoft.com/office/powerpoint/2010/main" val="1283239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A40A962-9008-4746-8891-9377365AD559}" type="datetimeFigureOut">
              <a:rPr lang="en-US" smtClean="0"/>
              <a:t>04/12/2019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4DF798-8EF5-427D-A35C-5826196A3520}" type="slidenum">
              <a:rPr lang="en-US" smtClean="0"/>
              <a:t>‹#›</a:t>
            </a:fld>
            <a:endParaRPr lang="en-US"/>
          </a:p>
        </p:txBody>
      </p:sp>
    </p:spTree>
    <p:extLst>
      <p:ext uri="{BB962C8B-B14F-4D97-AF65-F5344CB8AC3E}">
        <p14:creationId xmlns:p14="http://schemas.microsoft.com/office/powerpoint/2010/main" val="116274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40A962-9008-4746-8891-9377365AD559}" type="datetimeFigureOut">
              <a:rPr lang="en-US" smtClean="0"/>
              <a:t>04/12/2019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4DF798-8EF5-427D-A35C-5826196A3520}" type="slidenum">
              <a:rPr lang="en-US" smtClean="0"/>
              <a:t>‹#›</a:t>
            </a:fld>
            <a:endParaRPr lang="en-US"/>
          </a:p>
        </p:txBody>
      </p:sp>
    </p:spTree>
    <p:extLst>
      <p:ext uri="{BB962C8B-B14F-4D97-AF65-F5344CB8AC3E}">
        <p14:creationId xmlns:p14="http://schemas.microsoft.com/office/powerpoint/2010/main" val="995528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40A962-9008-4746-8891-9377365AD559}" type="datetimeFigureOut">
              <a:rPr lang="en-US" smtClean="0"/>
              <a:t>04/12/2019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4DF798-8EF5-427D-A35C-5826196A3520}" type="slidenum">
              <a:rPr lang="en-US" smtClean="0"/>
              <a:t>‹#›</a:t>
            </a:fld>
            <a:endParaRPr lang="en-US"/>
          </a:p>
        </p:txBody>
      </p:sp>
    </p:spTree>
    <p:extLst>
      <p:ext uri="{BB962C8B-B14F-4D97-AF65-F5344CB8AC3E}">
        <p14:creationId xmlns:p14="http://schemas.microsoft.com/office/powerpoint/2010/main" val="1619620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0A962-9008-4746-8891-9377365AD559}" type="datetimeFigureOut">
              <a:rPr lang="en-US" smtClean="0"/>
              <a:t>04/12/2019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4DF798-8EF5-427D-A35C-5826196A3520}" type="slidenum">
              <a:rPr lang="en-US" smtClean="0"/>
              <a:t>‹#›</a:t>
            </a:fld>
            <a:endParaRPr lang="en-US"/>
          </a:p>
        </p:txBody>
      </p:sp>
    </p:spTree>
    <p:extLst>
      <p:ext uri="{BB962C8B-B14F-4D97-AF65-F5344CB8AC3E}">
        <p14:creationId xmlns:p14="http://schemas.microsoft.com/office/powerpoint/2010/main" val="148177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40A962-9008-4746-8891-9377365AD559}" type="datetimeFigureOut">
              <a:rPr lang="en-US" smtClean="0"/>
              <a:t>04/12/2019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4DF798-8EF5-427D-A35C-5826196A3520}" type="slidenum">
              <a:rPr lang="en-US" smtClean="0"/>
              <a:t>‹#›</a:t>
            </a:fld>
            <a:endParaRPr lang="en-US"/>
          </a:p>
        </p:txBody>
      </p:sp>
    </p:spTree>
    <p:extLst>
      <p:ext uri="{BB962C8B-B14F-4D97-AF65-F5344CB8AC3E}">
        <p14:creationId xmlns:p14="http://schemas.microsoft.com/office/powerpoint/2010/main" val="1830357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40A962-9008-4746-8891-9377365AD559}" type="datetimeFigureOut">
              <a:rPr lang="en-US" smtClean="0"/>
              <a:t>04/12/2019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4DF798-8EF5-427D-A35C-5826196A3520}" type="slidenum">
              <a:rPr lang="en-US" smtClean="0"/>
              <a:t>‹#›</a:t>
            </a:fld>
            <a:endParaRPr lang="en-US"/>
          </a:p>
        </p:txBody>
      </p:sp>
    </p:spTree>
    <p:extLst>
      <p:ext uri="{BB962C8B-B14F-4D97-AF65-F5344CB8AC3E}">
        <p14:creationId xmlns:p14="http://schemas.microsoft.com/office/powerpoint/2010/main" val="1904927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40A962-9008-4746-8891-9377365AD559}" type="datetimeFigureOut">
              <a:rPr lang="en-US" smtClean="0"/>
              <a:t>04/12/2019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4DF798-8EF5-427D-A35C-5826196A3520}" type="slidenum">
              <a:rPr lang="en-US" smtClean="0"/>
              <a:t>‹#›</a:t>
            </a:fld>
            <a:endParaRPr lang="en-US"/>
          </a:p>
        </p:txBody>
      </p:sp>
    </p:spTree>
    <p:extLst>
      <p:ext uri="{BB962C8B-B14F-4D97-AF65-F5344CB8AC3E}">
        <p14:creationId xmlns:p14="http://schemas.microsoft.com/office/powerpoint/2010/main" val="11001936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5.png"/><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png"/><Relationship Id="rId11" Type="http://schemas.openxmlformats.org/officeDocument/2006/relationships/image" Target="../media/image4.png"/><Relationship Id="rId5" Type="http://schemas.openxmlformats.org/officeDocument/2006/relationships/oleObject" Target="../embeddings/oleObject2.bin"/><Relationship Id="rId10" Type="http://schemas.openxmlformats.org/officeDocument/2006/relationships/oleObject" Target="../embeddings/oleObject5.bin"/><Relationship Id="rId4" Type="http://schemas.openxmlformats.org/officeDocument/2006/relationships/image" Target="../media/image1.png"/><Relationship Id="rId9" Type="http://schemas.openxmlformats.org/officeDocument/2006/relationships/oleObject" Target="../embeddings/oleObject4.bin"/><Relationship Id="rId14" Type="http://schemas.openxmlformats.org/officeDocument/2006/relationships/oleObject" Target="../embeddings/oleObject7.bin"/></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1200"/>
            <a:ext cx="7772400" cy="1470025"/>
          </a:xfrm>
        </p:spPr>
        <p:txBody>
          <a:bodyPr>
            <a:normAutofit fontScale="90000"/>
          </a:bodyPr>
          <a:lstStyle/>
          <a:p>
            <a:r>
              <a:rPr lang="en-US" sz="7200" dirty="0" smtClean="0"/>
              <a:t>Viruses</a:t>
            </a:r>
            <a:br>
              <a:rPr lang="en-US" sz="7200" dirty="0" smtClean="0"/>
            </a:br>
            <a:r>
              <a:rPr lang="en-US" sz="2200" dirty="0"/>
              <a:t>General characters, classification based on host, economic importance, TMV – structure and multiplication</a:t>
            </a:r>
            <a:br>
              <a:rPr lang="en-US" sz="2200" dirty="0"/>
            </a:br>
            <a:endParaRPr lang="en-US" sz="7200" dirty="0"/>
          </a:p>
        </p:txBody>
      </p:sp>
      <p:sp>
        <p:nvSpPr>
          <p:cNvPr id="3" name="Subtitle 2"/>
          <p:cNvSpPr>
            <a:spLocks noGrp="1"/>
          </p:cNvSpPr>
          <p:nvPr>
            <p:ph type="subTitle" idx="1"/>
          </p:nvPr>
        </p:nvSpPr>
        <p:spPr>
          <a:xfrm>
            <a:off x="1371600" y="3581400"/>
            <a:ext cx="6400800" cy="1752600"/>
          </a:xfrm>
        </p:spPr>
        <p:txBody>
          <a:bodyPr>
            <a:normAutofit/>
          </a:bodyPr>
          <a:lstStyle/>
          <a:p>
            <a:r>
              <a:rPr lang="en-US" sz="3600" b="1" dirty="0" smtClean="0"/>
              <a:t>Dr. </a:t>
            </a:r>
            <a:r>
              <a:rPr lang="en-US" sz="3600" b="1" dirty="0" err="1" smtClean="0"/>
              <a:t>Shinde</a:t>
            </a:r>
            <a:r>
              <a:rPr lang="en-US" sz="3600" b="1" dirty="0" smtClean="0"/>
              <a:t> A. S.</a:t>
            </a:r>
            <a:endParaRPr lang="en-US" sz="3600" b="1" dirty="0" smtClean="0"/>
          </a:p>
          <a:p>
            <a:r>
              <a:rPr lang="en-US" sz="2000" dirty="0" smtClean="0"/>
              <a:t>Department of Botany</a:t>
            </a:r>
          </a:p>
          <a:p>
            <a:r>
              <a:rPr lang="en-US" sz="2000" dirty="0" smtClean="0"/>
              <a:t>Shri Chhatrapati Shivaji College</a:t>
            </a:r>
            <a:r>
              <a:rPr lang="en-US" sz="2000" dirty="0" smtClean="0"/>
              <a:t>, Omerga</a:t>
            </a:r>
            <a:endParaRPr lang="en-US" sz="2000" dirty="0"/>
          </a:p>
        </p:txBody>
      </p:sp>
      <p:graphicFrame>
        <p:nvGraphicFramePr>
          <p:cNvPr id="12" name="Object 2"/>
          <p:cNvGraphicFramePr>
            <a:graphicFrameLocks noChangeAspect="1"/>
          </p:cNvGraphicFramePr>
          <p:nvPr>
            <p:extLst>
              <p:ext uri="{D42A27DB-BD31-4B8C-83A1-F6EECF244321}">
                <p14:modId xmlns:p14="http://schemas.microsoft.com/office/powerpoint/2010/main" val="3902342197"/>
              </p:ext>
            </p:extLst>
          </p:nvPr>
        </p:nvGraphicFramePr>
        <p:xfrm>
          <a:off x="6477000" y="1295400"/>
          <a:ext cx="856248" cy="914400"/>
        </p:xfrm>
        <a:graphic>
          <a:graphicData uri="http://schemas.openxmlformats.org/presentationml/2006/ole">
            <mc:AlternateContent xmlns:mc="http://schemas.openxmlformats.org/markup-compatibility/2006">
              <mc:Choice xmlns:v="urn:schemas-microsoft-com:vml" Requires="v">
                <p:oleObj spid="_x0000_s1075" name="Image" r:id="rId3" imgW="558730" imgH="596615" progId="Photoshop.Image.6">
                  <p:embed/>
                </p:oleObj>
              </mc:Choice>
              <mc:Fallback>
                <p:oleObj name="Image" r:id="rId3" imgW="558730" imgH="596615" progId="Photoshop.Image.6">
                  <p:embed/>
                  <p:pic>
                    <p:nvPicPr>
                      <p:cNvPr id="0" name=""/>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77000" y="1295400"/>
                        <a:ext cx="856248" cy="914400"/>
                      </a:xfrm>
                      <a:prstGeom prst="rect">
                        <a:avLst/>
                      </a:prstGeom>
                      <a:noFill/>
                      <a:ln>
                        <a:noFill/>
                      </a:ln>
                      <a:effectLst/>
                    </p:spPr>
                  </p:pic>
                </p:oleObj>
              </mc:Fallback>
            </mc:AlternateContent>
          </a:graphicData>
        </a:graphic>
      </p:graphicFrame>
      <p:graphicFrame>
        <p:nvGraphicFramePr>
          <p:cNvPr id="13" name="Object 5"/>
          <p:cNvGraphicFramePr>
            <a:graphicFrameLocks noChangeAspect="1"/>
          </p:cNvGraphicFramePr>
          <p:nvPr>
            <p:extLst>
              <p:ext uri="{D42A27DB-BD31-4B8C-83A1-F6EECF244321}">
                <p14:modId xmlns:p14="http://schemas.microsoft.com/office/powerpoint/2010/main" val="231924080"/>
              </p:ext>
            </p:extLst>
          </p:nvPr>
        </p:nvGraphicFramePr>
        <p:xfrm>
          <a:off x="4102778" y="5181600"/>
          <a:ext cx="926422" cy="1303792"/>
        </p:xfrm>
        <a:graphic>
          <a:graphicData uri="http://schemas.openxmlformats.org/presentationml/2006/ole">
            <mc:AlternateContent xmlns:mc="http://schemas.openxmlformats.org/markup-compatibility/2006">
              <mc:Choice xmlns:v="urn:schemas-microsoft-com:vml" Requires="v">
                <p:oleObj spid="_x0000_s1076" name="Image" r:id="rId5" imgW="685472" imgH="964739" progId="Photoshop.Image.6">
                  <p:embed/>
                </p:oleObj>
              </mc:Choice>
              <mc:Fallback>
                <p:oleObj name="Image" r:id="rId5" imgW="685472" imgH="964739" progId="Photoshop.Image.6">
                  <p:embed/>
                  <p:pic>
                    <p:nvPicPr>
                      <p:cNvPr id="0" name=""/>
                      <p:cNvPicPr>
                        <a:picLocks noChangeAspect="1" noChangeArrowheads="1"/>
                      </p:cNvPicPr>
                      <p:nvPr/>
                    </p:nvPicPr>
                    <p:blipFill>
                      <a:blip r:embed="rId6">
                        <a:clrChange>
                          <a:clrFrom>
                            <a:srgbClr val="FFFFFF"/>
                          </a:clrFrom>
                          <a:clrTo>
                            <a:srgbClr val="FFFFFF">
                              <a:alpha val="0"/>
                            </a:srgbClr>
                          </a:clrTo>
                        </a:clrChange>
                        <a:lum bright="12000" contrast="12000"/>
                        <a:extLst>
                          <a:ext uri="{28A0092B-C50C-407E-A947-70E740481C1C}">
                            <a14:useLocalDpi xmlns:a14="http://schemas.microsoft.com/office/drawing/2010/main" val="0"/>
                          </a:ext>
                        </a:extLst>
                      </a:blip>
                      <a:srcRect/>
                      <a:stretch>
                        <a:fillRect/>
                      </a:stretch>
                    </p:blipFill>
                    <p:spPr bwMode="auto">
                      <a:xfrm>
                        <a:off x="4102778" y="5181600"/>
                        <a:ext cx="926422" cy="1303792"/>
                      </a:xfrm>
                      <a:prstGeom prst="rect">
                        <a:avLst/>
                      </a:prstGeom>
                      <a:noFill/>
                      <a:ln>
                        <a:noFill/>
                      </a:ln>
                      <a:effectLst/>
                    </p:spPr>
                  </p:pic>
                </p:oleObj>
              </mc:Fallback>
            </mc:AlternateContent>
          </a:graphicData>
        </a:graphic>
      </p:graphicFrame>
      <p:graphicFrame>
        <p:nvGraphicFramePr>
          <p:cNvPr id="14" name="Object 7"/>
          <p:cNvGraphicFramePr>
            <a:graphicFrameLocks noChangeAspect="1"/>
          </p:cNvGraphicFramePr>
          <p:nvPr>
            <p:extLst>
              <p:ext uri="{D42A27DB-BD31-4B8C-83A1-F6EECF244321}">
                <p14:modId xmlns:p14="http://schemas.microsoft.com/office/powerpoint/2010/main" val="804814356"/>
              </p:ext>
            </p:extLst>
          </p:nvPr>
        </p:nvGraphicFramePr>
        <p:xfrm>
          <a:off x="1676400" y="1447800"/>
          <a:ext cx="844550" cy="914400"/>
        </p:xfrm>
        <a:graphic>
          <a:graphicData uri="http://schemas.openxmlformats.org/presentationml/2006/ole">
            <mc:AlternateContent xmlns:mc="http://schemas.openxmlformats.org/markup-compatibility/2006">
              <mc:Choice xmlns:v="urn:schemas-microsoft-com:vml" Requires="v">
                <p:oleObj spid="_x0000_s1077" name="Image" r:id="rId7" imgW="622003" imgH="672779" progId="Photoshop.Image.6">
                  <p:embed/>
                </p:oleObj>
              </mc:Choice>
              <mc:Fallback>
                <p:oleObj name="Image" r:id="rId7" imgW="622003" imgH="672779" progId="Photoshop.Image.6">
                  <p:embed/>
                  <p:pic>
                    <p:nvPicPr>
                      <p:cNvPr id="0" name=""/>
                      <p:cNvPicPr>
                        <a:picLocks noChangeAspect="1" noChangeArrowheads="1"/>
                      </p:cNvPicPr>
                      <p:nvPr/>
                    </p:nvPicPr>
                    <p:blipFill>
                      <a:blip r:embed="rId8">
                        <a:clrChange>
                          <a:clrFrom>
                            <a:srgbClr val="FFFFFF"/>
                          </a:clrFrom>
                          <a:clrTo>
                            <a:srgbClr val="FFFFFF">
                              <a:alpha val="0"/>
                            </a:srgbClr>
                          </a:clrTo>
                        </a:clrChange>
                        <a:lum bright="18000" contrast="-48000"/>
                        <a:extLst>
                          <a:ext uri="{28A0092B-C50C-407E-A947-70E740481C1C}">
                            <a14:useLocalDpi xmlns:a14="http://schemas.microsoft.com/office/drawing/2010/main" val="0"/>
                          </a:ext>
                        </a:extLst>
                      </a:blip>
                      <a:srcRect/>
                      <a:stretch>
                        <a:fillRect/>
                      </a:stretch>
                    </p:blipFill>
                    <p:spPr bwMode="auto">
                      <a:xfrm>
                        <a:off x="1676400" y="1447800"/>
                        <a:ext cx="8445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 name="Object 8"/>
          <p:cNvGraphicFramePr>
            <a:graphicFrameLocks noChangeAspect="1"/>
          </p:cNvGraphicFramePr>
          <p:nvPr>
            <p:extLst>
              <p:ext uri="{D42A27DB-BD31-4B8C-83A1-F6EECF244321}">
                <p14:modId xmlns:p14="http://schemas.microsoft.com/office/powerpoint/2010/main" val="4239252730"/>
              </p:ext>
            </p:extLst>
          </p:nvPr>
        </p:nvGraphicFramePr>
        <p:xfrm>
          <a:off x="1143000" y="4953000"/>
          <a:ext cx="493713" cy="533400"/>
        </p:xfrm>
        <a:graphic>
          <a:graphicData uri="http://schemas.openxmlformats.org/presentationml/2006/ole">
            <mc:AlternateContent xmlns:mc="http://schemas.openxmlformats.org/markup-compatibility/2006">
              <mc:Choice xmlns:v="urn:schemas-microsoft-com:vml" Requires="v">
                <p:oleObj spid="_x0000_s1078" name="Image" r:id="rId9" imgW="622003" imgH="672779" progId="Photoshop.Image.6">
                  <p:embed/>
                </p:oleObj>
              </mc:Choice>
              <mc:Fallback>
                <p:oleObj name="Image" r:id="rId9" imgW="622003" imgH="672779" progId="Photoshop.Image.6">
                  <p:embed/>
                  <p:pic>
                    <p:nvPicPr>
                      <p:cNvPr id="0" name=""/>
                      <p:cNvPicPr>
                        <a:picLocks noChangeAspect="1" noChangeArrowheads="1"/>
                      </p:cNvPicPr>
                      <p:nvPr/>
                    </p:nvPicPr>
                    <p:blipFill>
                      <a:blip r:embed="rId8">
                        <a:clrChange>
                          <a:clrFrom>
                            <a:srgbClr val="FFFFFF"/>
                          </a:clrFrom>
                          <a:clrTo>
                            <a:srgbClr val="FFFFFF">
                              <a:alpha val="0"/>
                            </a:srgbClr>
                          </a:clrTo>
                        </a:clrChange>
                        <a:lum bright="18000" contrast="-12000"/>
                        <a:extLst>
                          <a:ext uri="{28A0092B-C50C-407E-A947-70E740481C1C}">
                            <a14:useLocalDpi xmlns:a14="http://schemas.microsoft.com/office/drawing/2010/main" val="0"/>
                          </a:ext>
                        </a:extLst>
                      </a:blip>
                      <a:srcRect/>
                      <a:stretch>
                        <a:fillRect/>
                      </a:stretch>
                    </p:blipFill>
                    <p:spPr bwMode="auto">
                      <a:xfrm>
                        <a:off x="1143000" y="4953000"/>
                        <a:ext cx="493713"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 name="Object 10"/>
          <p:cNvGraphicFramePr>
            <a:graphicFrameLocks noChangeAspect="1"/>
          </p:cNvGraphicFramePr>
          <p:nvPr>
            <p:extLst>
              <p:ext uri="{D42A27DB-BD31-4B8C-83A1-F6EECF244321}">
                <p14:modId xmlns:p14="http://schemas.microsoft.com/office/powerpoint/2010/main" val="1451659627"/>
              </p:ext>
            </p:extLst>
          </p:nvPr>
        </p:nvGraphicFramePr>
        <p:xfrm>
          <a:off x="4343400" y="3124200"/>
          <a:ext cx="508000" cy="546100"/>
        </p:xfrm>
        <a:graphic>
          <a:graphicData uri="http://schemas.openxmlformats.org/presentationml/2006/ole">
            <mc:AlternateContent xmlns:mc="http://schemas.openxmlformats.org/markup-compatibility/2006">
              <mc:Choice xmlns:v="urn:schemas-microsoft-com:vml" Requires="v">
                <p:oleObj spid="_x0000_s1079" name="Image" r:id="rId10" imgW="507578" imgH="545839" progId="Photoshop.Image.6">
                  <p:embed/>
                </p:oleObj>
              </mc:Choice>
              <mc:Fallback>
                <p:oleObj name="Image" r:id="rId10" imgW="507578" imgH="545839" progId="Photoshop.Image.6">
                  <p:embed/>
                  <p:pic>
                    <p:nvPicPr>
                      <p:cNvPr id="0" name=""/>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43400" y="3124200"/>
                        <a:ext cx="5080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 name="Object 11"/>
          <p:cNvGraphicFramePr>
            <a:graphicFrameLocks noChangeAspect="1"/>
          </p:cNvGraphicFramePr>
          <p:nvPr>
            <p:extLst>
              <p:ext uri="{D42A27DB-BD31-4B8C-83A1-F6EECF244321}">
                <p14:modId xmlns:p14="http://schemas.microsoft.com/office/powerpoint/2010/main" val="716136159"/>
              </p:ext>
            </p:extLst>
          </p:nvPr>
        </p:nvGraphicFramePr>
        <p:xfrm>
          <a:off x="4191000" y="762000"/>
          <a:ext cx="636155" cy="723900"/>
        </p:xfrm>
        <a:graphic>
          <a:graphicData uri="http://schemas.openxmlformats.org/presentationml/2006/ole">
            <mc:AlternateContent xmlns:mc="http://schemas.openxmlformats.org/markup-compatibility/2006">
              <mc:Choice xmlns:v="urn:schemas-microsoft-com:vml" Requires="v">
                <p:oleObj spid="_x0000_s1080" name="Image" r:id="rId12" imgW="367865" imgH="419048" progId="Photoshop.Image.6">
                  <p:embed/>
                </p:oleObj>
              </mc:Choice>
              <mc:Fallback>
                <p:oleObj name="Image" r:id="rId12" imgW="367865" imgH="419048" progId="Photoshop.Image.6">
                  <p:embed/>
                  <p:pic>
                    <p:nvPicPr>
                      <p:cNvPr id="0" name=""/>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91000" y="762000"/>
                        <a:ext cx="636155" cy="723900"/>
                      </a:xfrm>
                      <a:prstGeom prst="rect">
                        <a:avLst/>
                      </a:prstGeom>
                      <a:noFill/>
                      <a:ln>
                        <a:noFill/>
                      </a:ln>
                      <a:effectLst/>
                    </p:spPr>
                  </p:pic>
                </p:oleObj>
              </mc:Fallback>
            </mc:AlternateContent>
          </a:graphicData>
        </a:graphic>
      </p:graphicFrame>
      <p:graphicFrame>
        <p:nvGraphicFramePr>
          <p:cNvPr id="18" name="Object 12"/>
          <p:cNvGraphicFramePr>
            <a:graphicFrameLocks noChangeAspect="1"/>
          </p:cNvGraphicFramePr>
          <p:nvPr>
            <p:extLst>
              <p:ext uri="{D42A27DB-BD31-4B8C-83A1-F6EECF244321}">
                <p14:modId xmlns:p14="http://schemas.microsoft.com/office/powerpoint/2010/main" val="11219107"/>
              </p:ext>
            </p:extLst>
          </p:nvPr>
        </p:nvGraphicFramePr>
        <p:xfrm>
          <a:off x="7696200" y="4800600"/>
          <a:ext cx="487464" cy="520700"/>
        </p:xfrm>
        <a:graphic>
          <a:graphicData uri="http://schemas.openxmlformats.org/presentationml/2006/ole">
            <mc:AlternateContent xmlns:mc="http://schemas.openxmlformats.org/markup-compatibility/2006">
              <mc:Choice xmlns:v="urn:schemas-microsoft-com:vml" Requires="v">
                <p:oleObj spid="_x0000_s1081" name="Image" r:id="rId14" imgW="558730" imgH="596615" progId="Photoshop.Image.6">
                  <p:embed/>
                </p:oleObj>
              </mc:Choice>
              <mc:Fallback>
                <p:oleObj name="Image" r:id="rId14" imgW="558730" imgH="596615" progId="Photoshop.Image.6">
                  <p:embed/>
                  <p:pic>
                    <p:nvPicPr>
                      <p:cNvPr id="0" name=""/>
                      <p:cNvPicPr>
                        <a:picLocks noChangeAspect="1" noChangeArrowheads="1"/>
                      </p:cNvPicPr>
                      <p:nvPr/>
                    </p:nvPicPr>
                    <p:blipFill>
                      <a:blip r:embed="rId4">
                        <a:clrChange>
                          <a:clrFrom>
                            <a:srgbClr val="FFFFFF"/>
                          </a:clrFrom>
                          <a:clrTo>
                            <a:srgbClr val="FFFFFF">
                              <a:alpha val="0"/>
                            </a:srgbClr>
                          </a:clrTo>
                        </a:clrChange>
                        <a:lum bright="18000" contrast="-48000"/>
                        <a:extLst>
                          <a:ext uri="{28A0092B-C50C-407E-A947-70E740481C1C}">
                            <a14:useLocalDpi xmlns:a14="http://schemas.microsoft.com/office/drawing/2010/main" val="0"/>
                          </a:ext>
                        </a:extLst>
                      </a:blip>
                      <a:srcRect/>
                      <a:stretch>
                        <a:fillRect/>
                      </a:stretch>
                    </p:blipFill>
                    <p:spPr bwMode="auto">
                      <a:xfrm>
                        <a:off x="7696200" y="4800600"/>
                        <a:ext cx="487464" cy="52070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42202042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Lytic Cycle</a:t>
            </a:r>
            <a:endParaRPr lang="en-US" dirty="0"/>
          </a:p>
        </p:txBody>
      </p:sp>
      <p:sp>
        <p:nvSpPr>
          <p:cNvPr id="5" name="Content Placeholder 4"/>
          <p:cNvSpPr>
            <a:spLocks noGrp="1"/>
          </p:cNvSpPr>
          <p:nvPr>
            <p:ph idx="1"/>
          </p:nvPr>
        </p:nvSpPr>
        <p:spPr/>
        <p:txBody>
          <a:bodyPr/>
          <a:lstStyle/>
          <a:p>
            <a:endParaRPr lang="en-US"/>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 y="92631"/>
            <a:ext cx="8991600" cy="675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50886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C00000"/>
                </a:solidFill>
              </a:rPr>
              <a:t>Economic Importance of Viruses</a:t>
            </a:r>
            <a:endParaRPr lang="en-US" sz="4000" b="1" dirty="0">
              <a:solidFill>
                <a:srgbClr val="C00000"/>
              </a:solidFill>
            </a:endParaRPr>
          </a:p>
        </p:txBody>
      </p:sp>
      <p:sp>
        <p:nvSpPr>
          <p:cNvPr id="3" name="Content Placeholder 2"/>
          <p:cNvSpPr>
            <a:spLocks noGrp="1"/>
          </p:cNvSpPr>
          <p:nvPr>
            <p:ph idx="1"/>
          </p:nvPr>
        </p:nvSpPr>
        <p:spPr/>
        <p:txBody>
          <a:bodyPr>
            <a:normAutofit fontScale="70000" lnSpcReduction="20000"/>
          </a:bodyPr>
          <a:lstStyle/>
          <a:p>
            <a:pPr marL="0" indent="0">
              <a:buNone/>
            </a:pPr>
            <a:r>
              <a:rPr lang="en-US" b="1" dirty="0">
                <a:solidFill>
                  <a:srgbClr val="0070C0"/>
                </a:solidFill>
              </a:rPr>
              <a:t>Significance of Viruses</a:t>
            </a:r>
            <a:endParaRPr lang="en-US" dirty="0">
              <a:solidFill>
                <a:srgbClr val="0070C0"/>
              </a:solidFill>
            </a:endParaRPr>
          </a:p>
          <a:p>
            <a:pPr lvl="0"/>
            <a:r>
              <a:rPr lang="en-US" dirty="0">
                <a:solidFill>
                  <a:srgbClr val="0070C0"/>
                </a:solidFill>
              </a:rPr>
              <a:t>Viruses are a kind of biological puzzle to biologists since they are at the thresh hold of living and non-living things showing the characteristics of both.</a:t>
            </a:r>
          </a:p>
          <a:p>
            <a:pPr lvl="0"/>
            <a:r>
              <a:rPr lang="en-US" dirty="0">
                <a:solidFill>
                  <a:srgbClr val="0070C0"/>
                </a:solidFill>
              </a:rPr>
              <a:t>Viruses are very much used as biological research tools due to their simplicity of structure and rapid multiplication. They are widely used in research especially in the field of molecular biology, genetic engineering, medicine etc.</a:t>
            </a:r>
          </a:p>
          <a:p>
            <a:pPr lvl="0"/>
            <a:r>
              <a:rPr lang="en-US" dirty="0">
                <a:solidFill>
                  <a:srgbClr val="0070C0"/>
                </a:solidFill>
              </a:rPr>
              <a:t>Viruses are used in eradicating harmful pests like insects. Thus they are used in Biological Control Programmes.</a:t>
            </a:r>
          </a:p>
          <a:p>
            <a:pPr lvl="0"/>
            <a:r>
              <a:rPr lang="en-US" dirty="0">
                <a:solidFill>
                  <a:srgbClr val="0070C0"/>
                </a:solidFill>
              </a:rPr>
              <a:t>Plant Viruses cause great concern to agriculturists by their pathogenic nature. Bacteriophages attack the N2 fixing bacteria of soil and are responsible for reducing the fertility of soil.</a:t>
            </a:r>
          </a:p>
          <a:p>
            <a:pPr lvl="0"/>
            <a:r>
              <a:rPr lang="en-US" dirty="0">
                <a:solidFill>
                  <a:srgbClr val="0070C0"/>
                </a:solidFill>
              </a:rPr>
              <a:t>In industry, viruses are used in preparation of sera and vaccines.</a:t>
            </a:r>
          </a:p>
          <a:p>
            <a:endParaRPr lang="en-US" dirty="0">
              <a:solidFill>
                <a:srgbClr val="0070C0"/>
              </a:solidFill>
            </a:endParaRPr>
          </a:p>
        </p:txBody>
      </p:sp>
    </p:spTree>
    <p:extLst>
      <p:ext uri="{BB962C8B-B14F-4D97-AF65-F5344CB8AC3E}">
        <p14:creationId xmlns:p14="http://schemas.microsoft.com/office/powerpoint/2010/main" val="12675297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b="1" dirty="0" err="1" smtClean="0">
                <a:solidFill>
                  <a:srgbClr val="C00000"/>
                </a:solidFill>
              </a:rPr>
              <a:t>Tobamovirus</a:t>
            </a:r>
            <a:r>
              <a:rPr lang="en-US" b="1" dirty="0" smtClean="0">
                <a:solidFill>
                  <a:srgbClr val="C00000"/>
                </a:solidFill>
              </a:rPr>
              <a:t> Tobacco Mosaic Virus (TMV) </a:t>
            </a:r>
            <a:endParaRPr lang="en-US" b="1" dirty="0">
              <a:solidFill>
                <a:srgbClr val="C00000"/>
              </a:solidFill>
            </a:endParaRPr>
          </a:p>
        </p:txBody>
      </p:sp>
      <p:sp>
        <p:nvSpPr>
          <p:cNvPr id="3" name="Content Placeholder 2"/>
          <p:cNvSpPr>
            <a:spLocks noGrp="1"/>
          </p:cNvSpPr>
          <p:nvPr>
            <p:ph idx="1"/>
          </p:nvPr>
        </p:nvSpPr>
        <p:spPr>
          <a:xfrm>
            <a:off x="457200" y="1600200"/>
            <a:ext cx="4572000" cy="4525963"/>
          </a:xfrm>
        </p:spPr>
        <p:txBody>
          <a:bodyPr>
            <a:normAutofit fontScale="77500" lnSpcReduction="20000"/>
          </a:bodyPr>
          <a:lstStyle/>
          <a:p>
            <a:r>
              <a:rPr lang="en-US" dirty="0">
                <a:solidFill>
                  <a:srgbClr val="0070C0"/>
                </a:solidFill>
              </a:rPr>
              <a:t>Tobacco mosaic virus (TMV) is a positive-sense single stranded RNA virus that infects plants, especially tobacco and other members of the family Solanaceae. The infection causes characteristic patterns (mottling and discoloration) on the leaves (hence the name). </a:t>
            </a:r>
            <a:endParaRPr lang="en-US" dirty="0" smtClean="0">
              <a:solidFill>
                <a:srgbClr val="0070C0"/>
              </a:solidFill>
            </a:endParaRPr>
          </a:p>
          <a:p>
            <a:r>
              <a:rPr lang="en-US" dirty="0" smtClean="0">
                <a:solidFill>
                  <a:srgbClr val="0070C0"/>
                </a:solidFill>
              </a:rPr>
              <a:t>It </a:t>
            </a:r>
            <a:r>
              <a:rPr lang="en-US" dirty="0">
                <a:solidFill>
                  <a:srgbClr val="0070C0"/>
                </a:solidFill>
              </a:rPr>
              <a:t>was discovered by </a:t>
            </a:r>
            <a:r>
              <a:rPr lang="en-US" dirty="0" err="1">
                <a:solidFill>
                  <a:srgbClr val="0070C0"/>
                </a:solidFill>
              </a:rPr>
              <a:t>Ivanowski</a:t>
            </a:r>
            <a:r>
              <a:rPr lang="en-US" dirty="0">
                <a:solidFill>
                  <a:srgbClr val="0070C0"/>
                </a:solidFill>
              </a:rPr>
              <a:t> in 1892 this was the 1st virus to be purified in a crystalline form in in 1936 by W. M. Stanley. </a:t>
            </a:r>
          </a:p>
        </p:txBody>
      </p:sp>
      <p:pic>
        <p:nvPicPr>
          <p:cNvPr id="4" name="Picture 164" descr="int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3352800"/>
            <a:ext cx="3726611" cy="2743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1600200"/>
            <a:ext cx="3101289" cy="2109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9443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29"/>
          <p:cNvSpPr txBox="1">
            <a:spLocks noGrp="1" noChangeArrowheads="1"/>
          </p:cNvSpPr>
          <p:nvPr>
            <p:ph type="title"/>
          </p:nvPr>
        </p:nvSpPr>
        <p:spPr bwMode="auto">
          <a:xfrm>
            <a:off x="457200" y="304800"/>
            <a:ext cx="82296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4000" b="1" dirty="0" smtClean="0">
                <a:solidFill>
                  <a:srgbClr val="C00000"/>
                </a:solidFill>
              </a:rPr>
              <a:t>Replication</a:t>
            </a:r>
            <a:endParaRPr lang="en-US" sz="4000" b="1" dirty="0">
              <a:solidFill>
                <a:srgbClr val="C00000"/>
              </a:solidFill>
            </a:endParaRPr>
          </a:p>
        </p:txBody>
      </p:sp>
      <p:sp>
        <p:nvSpPr>
          <p:cNvPr id="3" name="Content Placeholder 2"/>
          <p:cNvSpPr>
            <a:spLocks noGrp="1"/>
          </p:cNvSpPr>
          <p:nvPr>
            <p:ph idx="1"/>
          </p:nvPr>
        </p:nvSpPr>
        <p:spPr>
          <a:xfrm>
            <a:off x="457200" y="1493837"/>
            <a:ext cx="8077200" cy="4525963"/>
          </a:xfrm>
        </p:spPr>
        <p:txBody>
          <a:bodyPr>
            <a:noAutofit/>
          </a:bodyPr>
          <a:lstStyle/>
          <a:p>
            <a:pPr marL="571500" indent="-457200">
              <a:lnSpc>
                <a:spcPct val="90000"/>
              </a:lnSpc>
            </a:pPr>
            <a:r>
              <a:rPr lang="en-US" sz="2200" dirty="0" smtClean="0">
                <a:solidFill>
                  <a:srgbClr val="0070C0"/>
                </a:solidFill>
              </a:rPr>
              <a:t>When </a:t>
            </a:r>
            <a:r>
              <a:rPr lang="en-US" sz="2200" dirty="0">
                <a:solidFill>
                  <a:srgbClr val="0070C0"/>
                </a:solidFill>
              </a:rPr>
              <a:t>it enters the host, its RNA directs the synthesis of viral proteins by the host machinery. </a:t>
            </a:r>
            <a:endParaRPr lang="en-US" sz="2200" dirty="0" smtClean="0">
              <a:solidFill>
                <a:srgbClr val="0070C0"/>
              </a:solidFill>
            </a:endParaRPr>
          </a:p>
          <a:p>
            <a:pPr marL="571500" indent="-457200">
              <a:lnSpc>
                <a:spcPct val="90000"/>
              </a:lnSpc>
            </a:pPr>
            <a:r>
              <a:rPr lang="en-US" sz="2200" dirty="0" smtClean="0">
                <a:solidFill>
                  <a:srgbClr val="0070C0"/>
                </a:solidFill>
              </a:rPr>
              <a:t>After </a:t>
            </a:r>
            <a:r>
              <a:rPr lang="en-US" sz="2200" dirty="0">
                <a:solidFill>
                  <a:srgbClr val="0070C0"/>
                </a:solidFill>
              </a:rPr>
              <a:t>the RNA and the protein is produced, they undergo self-assembly. After the assembly of </a:t>
            </a:r>
            <a:r>
              <a:rPr lang="en-US" sz="2200" dirty="0" err="1">
                <a:solidFill>
                  <a:srgbClr val="0070C0"/>
                </a:solidFill>
              </a:rPr>
              <a:t>capsomeres</a:t>
            </a:r>
            <a:r>
              <a:rPr lang="en-US" sz="2200" dirty="0">
                <a:solidFill>
                  <a:srgbClr val="0070C0"/>
                </a:solidFill>
              </a:rPr>
              <a:t> and RNA, they are released outside the cell after the </a:t>
            </a:r>
            <a:r>
              <a:rPr lang="en-US" sz="2200" dirty="0" err="1">
                <a:solidFill>
                  <a:srgbClr val="0070C0"/>
                </a:solidFill>
              </a:rPr>
              <a:t>lysis</a:t>
            </a:r>
            <a:r>
              <a:rPr lang="en-US" sz="2200" dirty="0">
                <a:solidFill>
                  <a:srgbClr val="0070C0"/>
                </a:solidFill>
              </a:rPr>
              <a:t> and death of the host. </a:t>
            </a:r>
            <a:endParaRPr lang="en-US" sz="2200" dirty="0" smtClean="0">
              <a:solidFill>
                <a:srgbClr val="0070C0"/>
              </a:solidFill>
            </a:endParaRPr>
          </a:p>
          <a:p>
            <a:pPr marL="571500" indent="-457200">
              <a:lnSpc>
                <a:spcPct val="90000"/>
              </a:lnSpc>
            </a:pPr>
            <a:r>
              <a:rPr lang="en-US" sz="2200" dirty="0" smtClean="0">
                <a:solidFill>
                  <a:srgbClr val="0070C0"/>
                </a:solidFill>
              </a:rPr>
              <a:t>Then </a:t>
            </a:r>
            <a:r>
              <a:rPr lang="en-US" sz="2200" dirty="0">
                <a:solidFill>
                  <a:srgbClr val="0070C0"/>
                </a:solidFill>
              </a:rPr>
              <a:t>the viral genome will further replicate to produce multiple mRNAs. </a:t>
            </a:r>
            <a:r>
              <a:rPr lang="en-US" sz="2200" dirty="0" smtClean="0">
                <a:solidFill>
                  <a:srgbClr val="0070C0"/>
                </a:solidFill>
              </a:rPr>
              <a:t>Thus </a:t>
            </a:r>
            <a:r>
              <a:rPr lang="en-US" sz="2200" dirty="0">
                <a:solidFill>
                  <a:srgbClr val="0070C0"/>
                </a:solidFill>
              </a:rPr>
              <a:t>TMV can replicate its own genome. </a:t>
            </a:r>
            <a:endParaRPr lang="en-US" sz="2200" dirty="0" smtClean="0">
              <a:solidFill>
                <a:srgbClr val="0070C0"/>
              </a:solidFill>
            </a:endParaRPr>
          </a:p>
          <a:p>
            <a:pPr marL="571500" indent="-457200">
              <a:lnSpc>
                <a:spcPct val="90000"/>
              </a:lnSpc>
            </a:pPr>
            <a:r>
              <a:rPr lang="en-US" sz="2200" dirty="0" smtClean="0">
                <a:solidFill>
                  <a:srgbClr val="0070C0"/>
                </a:solidFill>
              </a:rPr>
              <a:t>As </a:t>
            </a:r>
            <a:r>
              <a:rPr lang="en-US" sz="2200" dirty="0">
                <a:solidFill>
                  <a:srgbClr val="0070C0"/>
                </a:solidFill>
              </a:rPr>
              <a:t>the rod lengthens, the RNA passes through a channel in its center and forms a loop at the growing end. In this way the RNA can easily fit as a spiral into the interior of the helical capsid</a:t>
            </a:r>
            <a:r>
              <a:rPr lang="en-US" sz="2200" dirty="0" smtClean="0">
                <a:solidFill>
                  <a:srgbClr val="0070C0"/>
                </a:solidFill>
              </a:rPr>
              <a:t>.</a:t>
            </a:r>
            <a:r>
              <a:rPr lang="en-US" sz="2200" b="1" dirty="0" smtClean="0">
                <a:solidFill>
                  <a:srgbClr val="0070C0"/>
                </a:solidFill>
              </a:rPr>
              <a:t> </a:t>
            </a:r>
          </a:p>
          <a:p>
            <a:pPr marL="571500" indent="-457200">
              <a:lnSpc>
                <a:spcPct val="90000"/>
              </a:lnSpc>
            </a:pPr>
            <a:r>
              <a:rPr lang="en-US" sz="2200" dirty="0" smtClean="0">
                <a:solidFill>
                  <a:srgbClr val="0070C0"/>
                </a:solidFill>
              </a:rPr>
              <a:t>When </a:t>
            </a:r>
            <a:r>
              <a:rPr lang="en-US" sz="2200" dirty="0">
                <a:solidFill>
                  <a:srgbClr val="0070C0"/>
                </a:solidFill>
              </a:rPr>
              <a:t>TMV infects a tobacco plant it enters its cell and gets replicated. </a:t>
            </a:r>
            <a:endParaRPr lang="en-US" sz="2200" dirty="0" smtClean="0">
              <a:solidFill>
                <a:srgbClr val="0070C0"/>
              </a:solidFill>
            </a:endParaRPr>
          </a:p>
          <a:p>
            <a:pPr marL="571500" indent="-457200">
              <a:lnSpc>
                <a:spcPct val="90000"/>
              </a:lnSpc>
            </a:pPr>
            <a:r>
              <a:rPr lang="en-US" sz="2200" dirty="0" smtClean="0">
                <a:solidFill>
                  <a:srgbClr val="0070C0"/>
                </a:solidFill>
              </a:rPr>
              <a:t>For </a:t>
            </a:r>
            <a:r>
              <a:rPr lang="en-US" sz="2200" dirty="0">
                <a:solidFill>
                  <a:srgbClr val="0070C0"/>
                </a:solidFill>
              </a:rPr>
              <a:t>its smooth entry TMV produces a 30,000 Dalton protein called P30 which tends to enlarge the </a:t>
            </a:r>
            <a:r>
              <a:rPr lang="en-US" sz="2200" dirty="0" err="1">
                <a:solidFill>
                  <a:srgbClr val="0070C0"/>
                </a:solidFill>
              </a:rPr>
              <a:t>plasmodesmata</a:t>
            </a:r>
            <a:r>
              <a:rPr lang="en-US" sz="2200" dirty="0">
                <a:solidFill>
                  <a:srgbClr val="0070C0"/>
                </a:solidFill>
              </a:rPr>
              <a:t> and allows their free entry to the neighboring cells</a:t>
            </a:r>
          </a:p>
          <a:p>
            <a:pPr marL="114300" indent="0">
              <a:lnSpc>
                <a:spcPct val="90000"/>
              </a:lnSpc>
              <a:buFontTx/>
              <a:buNone/>
            </a:pPr>
            <a:endParaRPr lang="en-US" sz="2200" dirty="0">
              <a:solidFill>
                <a:srgbClr val="0070C0"/>
              </a:solidFill>
            </a:endParaRPr>
          </a:p>
        </p:txBody>
      </p:sp>
    </p:spTree>
    <p:extLst>
      <p:ext uri="{BB962C8B-B14F-4D97-AF65-F5344CB8AC3E}">
        <p14:creationId xmlns:p14="http://schemas.microsoft.com/office/powerpoint/2010/main" val="12219466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Machine generated alternative text: The replication cycle of (TMV)&#10;1.TMV&#10;enters a&#10;wounded&#10;plant cell&#10;6. +sense&#10;TMV RNA&#10;enca psidated&#10;form new&#10;Particles&#10;10H&#10;106rn 10&#10;Virion&#10;Per cell&#10;4. -sense RNA&#10;generate&#10;+sense TMV RNA&#10;5. -sense RNA&#10;Generate&#10;+sense sgRNAs&#10;express&#10;MP &amp; CP&#10;2. CP stripped from RNA&#10;o&#10;CF Our&#10;t&#10;3. host translates RP; RP generate -sense RNA&#10;5’ 3’ 5’&#10;__ p&#10;/&#10;3’&#10;6&#10;3’&#10;o ()&#10;(+)&#10;5’&#10;5&#10;cPo &#10;cpo cp&#10;,‘ (+)&#10;sg RNAs&#10;MPA ¿MP&#10;AMP&#10;MP&#10;o&#10;cO CP&#10;A&#10;Drawing couste€s Uckæ Brewster&#10;7. +sense TMV RNA wrapped with MP to move to&#10;an adjacent cell for another round of replication&#10;Applied Virology 2011/12&#10;26/01/2012"/>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Tree>
    <p:extLst>
      <p:ext uri="{BB962C8B-B14F-4D97-AF65-F5344CB8AC3E}">
        <p14:creationId xmlns:p14="http://schemas.microsoft.com/office/powerpoint/2010/main" val="40556640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438400"/>
            <a:ext cx="8229600" cy="1828800"/>
          </a:xfrm>
        </p:spPr>
        <p:txBody>
          <a:bodyPr>
            <a:normAutofit lnSpcReduction="10000"/>
          </a:bodyPr>
          <a:lstStyle/>
          <a:p>
            <a:pPr marL="0" indent="0" algn="ctr">
              <a:buNone/>
            </a:pPr>
            <a:r>
              <a:rPr lang="en-US" sz="11500" dirty="0" smtClean="0">
                <a:solidFill>
                  <a:srgbClr val="00B050"/>
                </a:solidFill>
              </a:rPr>
              <a:t>Thank you!</a:t>
            </a:r>
            <a:endParaRPr lang="en-US" sz="11500" dirty="0">
              <a:solidFill>
                <a:srgbClr val="00B050"/>
              </a:solidFill>
            </a:endParaRPr>
          </a:p>
        </p:txBody>
      </p:sp>
    </p:spTree>
    <p:extLst>
      <p:ext uri="{BB962C8B-B14F-4D97-AF65-F5344CB8AC3E}">
        <p14:creationId xmlns:p14="http://schemas.microsoft.com/office/powerpoint/2010/main" val="27135325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457200" y="274638"/>
            <a:ext cx="8229600" cy="8683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altLang="zh-CN" sz="4000" b="1" dirty="0">
                <a:solidFill>
                  <a:srgbClr val="C00000"/>
                </a:solidFill>
                <a:cs typeface="Times New Roman" pitchFamily="18" charset="0"/>
              </a:rPr>
              <a:t>What is virus?</a:t>
            </a:r>
            <a:r>
              <a:rPr lang="en-US" altLang="zh-CN" sz="4000" dirty="0">
                <a:solidFill>
                  <a:srgbClr val="C00000"/>
                </a:solidFill>
                <a:cs typeface="Times New Roman" pitchFamily="18" charset="0"/>
              </a:rPr>
              <a:t> </a:t>
            </a:r>
          </a:p>
        </p:txBody>
      </p:sp>
      <p:sp>
        <p:nvSpPr>
          <p:cNvPr id="3" name="Content Placeholder 2"/>
          <p:cNvSpPr>
            <a:spLocks noGrp="1"/>
          </p:cNvSpPr>
          <p:nvPr>
            <p:ph idx="1"/>
          </p:nvPr>
        </p:nvSpPr>
        <p:spPr>
          <a:xfrm>
            <a:off x="457200" y="990600"/>
            <a:ext cx="8077200" cy="4525963"/>
          </a:xfrm>
        </p:spPr>
        <p:txBody>
          <a:bodyPr>
            <a:normAutofit/>
          </a:bodyPr>
          <a:lstStyle/>
          <a:p>
            <a:pPr algn="just">
              <a:lnSpc>
                <a:spcPct val="80000"/>
              </a:lnSpc>
              <a:buFontTx/>
              <a:buNone/>
            </a:pPr>
            <a:r>
              <a:rPr lang="en-US" altLang="zh-CN" sz="2800" b="1" dirty="0" smtClean="0">
                <a:solidFill>
                  <a:schemeClr val="tx2"/>
                </a:solidFill>
              </a:rPr>
              <a:t>Virus</a:t>
            </a:r>
          </a:p>
          <a:p>
            <a:pPr algn="just">
              <a:lnSpc>
                <a:spcPct val="80000"/>
              </a:lnSpc>
              <a:buFontTx/>
              <a:buNone/>
            </a:pPr>
            <a:r>
              <a:rPr lang="en-US" altLang="zh-CN" sz="2800" dirty="0" smtClean="0">
                <a:solidFill>
                  <a:schemeClr val="tx2"/>
                </a:solidFill>
              </a:rPr>
              <a:t>The smallest infectious and </a:t>
            </a:r>
            <a:r>
              <a:rPr lang="en-US" altLang="zh-CN" sz="2800" dirty="0" err="1" smtClean="0">
                <a:solidFill>
                  <a:schemeClr val="tx2"/>
                </a:solidFill>
              </a:rPr>
              <a:t>acellular</a:t>
            </a:r>
            <a:r>
              <a:rPr lang="en-US" altLang="zh-CN" sz="2800" dirty="0" smtClean="0">
                <a:solidFill>
                  <a:schemeClr val="tx2"/>
                </a:solidFill>
              </a:rPr>
              <a:t> microbe</a:t>
            </a:r>
            <a:r>
              <a:rPr lang="en-US" altLang="zh-CN" sz="2800" b="1" dirty="0" smtClean="0">
                <a:solidFill>
                  <a:schemeClr val="tx2"/>
                </a:solidFill>
              </a:rPr>
              <a:t> </a:t>
            </a:r>
          </a:p>
          <a:p>
            <a:pPr algn="just">
              <a:lnSpc>
                <a:spcPct val="80000"/>
              </a:lnSpc>
              <a:buFontTx/>
              <a:buNone/>
            </a:pPr>
            <a:r>
              <a:rPr lang="en-US" altLang="zh-CN" sz="2800" dirty="0" smtClean="0">
                <a:solidFill>
                  <a:schemeClr val="tx2"/>
                </a:solidFill>
              </a:rPr>
              <a:t>consisting only one kind of nucleic acid (DNA or </a:t>
            </a:r>
          </a:p>
          <a:p>
            <a:pPr algn="just">
              <a:lnSpc>
                <a:spcPct val="80000"/>
              </a:lnSpc>
              <a:buFontTx/>
              <a:buNone/>
            </a:pPr>
            <a:r>
              <a:rPr lang="en-US" altLang="zh-CN" sz="2800" dirty="0" smtClean="0">
                <a:solidFill>
                  <a:schemeClr val="tx2"/>
                </a:solidFill>
              </a:rPr>
              <a:t>RNA), and which </a:t>
            </a:r>
            <a:r>
              <a:rPr lang="en-US" altLang="zh-CN" sz="2800" dirty="0" err="1" smtClean="0">
                <a:solidFill>
                  <a:schemeClr val="tx2"/>
                </a:solidFill>
              </a:rPr>
              <a:t>obligately</a:t>
            </a:r>
            <a:r>
              <a:rPr lang="en-US" altLang="zh-CN" sz="2800" dirty="0" smtClean="0">
                <a:solidFill>
                  <a:schemeClr val="tx2"/>
                </a:solidFill>
              </a:rPr>
              <a:t> replicate inside host </a:t>
            </a:r>
          </a:p>
          <a:p>
            <a:pPr algn="just">
              <a:lnSpc>
                <a:spcPct val="80000"/>
              </a:lnSpc>
              <a:buFontTx/>
              <a:buNone/>
            </a:pPr>
            <a:r>
              <a:rPr lang="en-US" altLang="zh-CN" sz="2800" dirty="0" smtClean="0">
                <a:solidFill>
                  <a:schemeClr val="tx2"/>
                </a:solidFill>
              </a:rPr>
              <a:t>cells.</a:t>
            </a:r>
          </a:p>
          <a:p>
            <a:pPr algn="just">
              <a:buClr>
                <a:schemeClr val="bg2"/>
              </a:buClr>
              <a:buSzPct val="70000"/>
              <a:buNone/>
            </a:pPr>
            <a:r>
              <a:rPr lang="en-US" altLang="zh-CN" sz="2800" b="1" dirty="0" err="1" smtClean="0">
                <a:solidFill>
                  <a:schemeClr val="tx2"/>
                </a:solidFill>
              </a:rPr>
              <a:t>Virion</a:t>
            </a:r>
            <a:endParaRPr lang="en-US" altLang="zh-CN" sz="2800" b="1" dirty="0" smtClean="0">
              <a:solidFill>
                <a:schemeClr val="tx2"/>
              </a:solidFill>
            </a:endParaRPr>
          </a:p>
          <a:p>
            <a:pPr algn="just">
              <a:buClr>
                <a:schemeClr val="bg2"/>
              </a:buClr>
              <a:buSzPct val="70000"/>
              <a:buNone/>
            </a:pPr>
            <a:r>
              <a:rPr lang="en-US" altLang="zh-CN" sz="2800" dirty="0" smtClean="0">
                <a:solidFill>
                  <a:schemeClr val="tx2"/>
                </a:solidFill>
              </a:rPr>
              <a:t>The complete mature viral particles.</a:t>
            </a:r>
          </a:p>
          <a:p>
            <a:pPr algn="just">
              <a:buClr>
                <a:schemeClr val="bg2"/>
              </a:buClr>
              <a:buSzPct val="70000"/>
              <a:buNone/>
            </a:pPr>
            <a:r>
              <a:rPr lang="en-US" altLang="zh-CN" sz="2800" dirty="0" smtClean="0">
                <a:solidFill>
                  <a:schemeClr val="tx2"/>
                </a:solidFill>
              </a:rPr>
              <a:t>(The intact infectious virus particles.) </a:t>
            </a:r>
          </a:p>
          <a:p>
            <a:pPr algn="just">
              <a:lnSpc>
                <a:spcPct val="80000"/>
              </a:lnSpc>
              <a:buFontTx/>
              <a:buNone/>
            </a:pPr>
            <a:endParaRPr lang="en-US" sz="2800" dirty="0"/>
          </a:p>
        </p:txBody>
      </p:sp>
      <p:pic>
        <p:nvPicPr>
          <p:cNvPr id="5" name="Picture 17" descr="virus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3276600"/>
            <a:ext cx="2286000" cy="3096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em_her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4825058"/>
            <a:ext cx="2783456" cy="185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12671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15962"/>
          </a:xfrm>
        </p:spPr>
        <p:txBody>
          <a:bodyPr>
            <a:normAutofit/>
          </a:bodyPr>
          <a:lstStyle/>
          <a:p>
            <a:r>
              <a:rPr lang="en-US" altLang="zh-CN" sz="4000" b="1" dirty="0" smtClean="0">
                <a:solidFill>
                  <a:srgbClr val="C00000"/>
                </a:solidFill>
                <a:cs typeface="Times New Roman" pitchFamily="18" charset="0"/>
              </a:rPr>
              <a:t>Distinctive</a:t>
            </a:r>
            <a:r>
              <a:rPr lang="en-US" altLang="zh-CN" sz="4000" b="1" dirty="0" smtClean="0">
                <a:solidFill>
                  <a:srgbClr val="990099"/>
                </a:solidFill>
                <a:cs typeface="Times New Roman" pitchFamily="18" charset="0"/>
              </a:rPr>
              <a:t> </a:t>
            </a:r>
            <a:r>
              <a:rPr lang="en-US" altLang="zh-CN" sz="4000" b="1" dirty="0" smtClean="0">
                <a:solidFill>
                  <a:srgbClr val="C00000"/>
                </a:solidFill>
                <a:cs typeface="Times New Roman" pitchFamily="18" charset="0"/>
              </a:rPr>
              <a:t>Features</a:t>
            </a:r>
            <a:endParaRPr lang="en-US" sz="4000" dirty="0">
              <a:solidFill>
                <a:srgbClr val="C00000"/>
              </a:solidFill>
            </a:endParaRPr>
          </a:p>
        </p:txBody>
      </p:sp>
      <p:sp>
        <p:nvSpPr>
          <p:cNvPr id="4" name="Rectangle 3"/>
          <p:cNvSpPr>
            <a:spLocks noGrp="1" noChangeArrowheads="1"/>
          </p:cNvSpPr>
          <p:nvPr>
            <p:ph idx="1"/>
          </p:nvPr>
        </p:nvSpPr>
        <p:spPr bwMode="auto">
          <a:xfrm>
            <a:off x="457200" y="914400"/>
            <a:ext cx="8229600"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533400" indent="-533400"/>
            <a:r>
              <a:rPr lang="en-US" altLang="zh-CN" sz="2800" dirty="0" err="1" smtClean="0">
                <a:solidFill>
                  <a:schemeClr val="tx2"/>
                </a:solidFill>
              </a:rPr>
              <a:t>Acellular</a:t>
            </a:r>
            <a:r>
              <a:rPr lang="en-US" altLang="zh-CN" sz="2800" dirty="0" smtClean="0">
                <a:solidFill>
                  <a:schemeClr val="tx2"/>
                </a:solidFill>
              </a:rPr>
              <a:t> submicroscopic microbes</a:t>
            </a:r>
          </a:p>
          <a:p>
            <a:pPr marL="533400" indent="-533400"/>
            <a:r>
              <a:rPr lang="en-US" altLang="zh-CN" sz="2800" dirty="0" smtClean="0">
                <a:solidFill>
                  <a:schemeClr val="tx2"/>
                </a:solidFill>
              </a:rPr>
              <a:t>Pass through 0.2μm filters</a:t>
            </a:r>
          </a:p>
          <a:p>
            <a:pPr marL="533400" indent="-533400"/>
            <a:r>
              <a:rPr lang="en-US" altLang="zh-CN" sz="2800" dirty="0" smtClean="0">
                <a:solidFill>
                  <a:schemeClr val="tx2"/>
                </a:solidFill>
              </a:rPr>
              <a:t>Obligatory intracellular parasites. </a:t>
            </a:r>
          </a:p>
          <a:p>
            <a:pPr marL="533400" indent="-533400"/>
            <a:r>
              <a:rPr lang="en-US" altLang="zh-CN" sz="2800" dirty="0" smtClean="0">
                <a:solidFill>
                  <a:schemeClr val="tx2"/>
                </a:solidFill>
              </a:rPr>
              <a:t>Contain either DNA or RNA</a:t>
            </a:r>
          </a:p>
          <a:p>
            <a:pPr marL="533400" indent="-533400"/>
            <a:r>
              <a:rPr lang="en-US" altLang="zh-CN" sz="2800" dirty="0" smtClean="0">
                <a:solidFill>
                  <a:schemeClr val="tx2"/>
                </a:solidFill>
              </a:rPr>
              <a:t>Self-replication with host</a:t>
            </a:r>
          </a:p>
          <a:p>
            <a:pPr marL="0" indent="0">
              <a:buNone/>
            </a:pPr>
            <a:r>
              <a:rPr lang="en-US" altLang="zh-CN" sz="2800" dirty="0">
                <a:solidFill>
                  <a:schemeClr val="tx2"/>
                </a:solidFill>
              </a:rPr>
              <a:t>	</a:t>
            </a:r>
            <a:r>
              <a:rPr lang="en-US" altLang="zh-CN" sz="2800" dirty="0" smtClean="0">
                <a:solidFill>
                  <a:schemeClr val="tx2"/>
                </a:solidFill>
              </a:rPr>
              <a:t>machinery</a:t>
            </a:r>
          </a:p>
          <a:p>
            <a:pPr marL="0" indent="0">
              <a:buNone/>
            </a:pPr>
            <a:endParaRPr lang="en-US" altLang="zh-CN" sz="2800" dirty="0">
              <a:solidFill>
                <a:schemeClr val="tx2"/>
              </a:solidFill>
            </a:endParaRPr>
          </a:p>
        </p:txBody>
      </p:sp>
      <p:pic>
        <p:nvPicPr>
          <p:cNvPr id="5" name="Picture 4" descr="HIV partic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0770" y="685800"/>
            <a:ext cx="3048000" cy="2687133"/>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laurelhs.wikispaces.com/file/view/viruses1.jpg/157913079/viruse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4038600"/>
            <a:ext cx="7605252"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0385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altLang="zh-CN" sz="4000" b="1" dirty="0" smtClean="0">
                <a:solidFill>
                  <a:srgbClr val="C00000"/>
                </a:solidFill>
              </a:rPr>
              <a:t>Size, Shape and Structure</a:t>
            </a:r>
            <a:endParaRPr lang="en-US" sz="4000" dirty="0">
              <a:solidFill>
                <a:srgbClr val="C00000"/>
              </a:solidFill>
            </a:endParaRPr>
          </a:p>
        </p:txBody>
      </p:sp>
      <p:sp>
        <p:nvSpPr>
          <p:cNvPr id="3" name="Content Placeholder 2"/>
          <p:cNvSpPr>
            <a:spLocks noGrp="1"/>
          </p:cNvSpPr>
          <p:nvPr>
            <p:ph idx="1"/>
          </p:nvPr>
        </p:nvSpPr>
        <p:spPr/>
        <p:txBody>
          <a:bodyPr/>
          <a:lstStyle/>
          <a:p>
            <a:r>
              <a:rPr lang="en-US" dirty="0" smtClean="0"/>
              <a:t>Size of Viruses</a:t>
            </a:r>
            <a:endParaRPr lang="en-US" dirty="0"/>
          </a:p>
        </p:txBody>
      </p:sp>
      <p:grpSp>
        <p:nvGrpSpPr>
          <p:cNvPr id="5" name="Group 10"/>
          <p:cNvGrpSpPr>
            <a:grpSpLocks/>
          </p:cNvGrpSpPr>
          <p:nvPr/>
        </p:nvGrpSpPr>
        <p:grpSpPr bwMode="auto">
          <a:xfrm>
            <a:off x="609600" y="2362200"/>
            <a:ext cx="8000999" cy="3200399"/>
            <a:chOff x="612" y="1979"/>
            <a:chExt cx="4309" cy="1693"/>
          </a:xfrm>
        </p:grpSpPr>
        <p:pic>
          <p:nvPicPr>
            <p:cNvPr id="6" name="Picture 5" descr="parvovirus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 y="1979"/>
              <a:ext cx="2143" cy="1693"/>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6"/>
            <p:cNvSpPr txBox="1">
              <a:spLocks noChangeArrowheads="1"/>
            </p:cNvSpPr>
            <p:nvPr/>
          </p:nvSpPr>
          <p:spPr bwMode="auto">
            <a:xfrm>
              <a:off x="658" y="3374"/>
              <a:ext cx="952" cy="2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000" dirty="0" smtClean="0">
                  <a:latin typeface="Times New Roman" pitchFamily="18" charset="0"/>
                </a:rPr>
                <a:t>Parvoviruses </a:t>
              </a:r>
              <a:endParaRPr lang="en-US" sz="2000" dirty="0">
                <a:latin typeface="Times New Roman" pitchFamily="18" charset="0"/>
              </a:endParaRPr>
            </a:p>
          </p:txBody>
        </p:sp>
        <p:pic>
          <p:nvPicPr>
            <p:cNvPr id="8" name="Picture 7" descr="poxvirus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9" y="1979"/>
              <a:ext cx="2132" cy="1686"/>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8"/>
            <p:cNvSpPr txBox="1">
              <a:spLocks noChangeArrowheads="1"/>
            </p:cNvSpPr>
            <p:nvPr/>
          </p:nvSpPr>
          <p:spPr bwMode="auto">
            <a:xfrm>
              <a:off x="2835" y="3371"/>
              <a:ext cx="816" cy="2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000" dirty="0" smtClean="0">
                  <a:latin typeface="Times New Roman" pitchFamily="18" charset="0"/>
                </a:rPr>
                <a:t>Poxviruses </a:t>
              </a:r>
              <a:endParaRPr lang="en-US" sz="2000" dirty="0">
                <a:latin typeface="Times New Roman" pitchFamily="18" charset="0"/>
              </a:endParaRPr>
            </a:p>
          </p:txBody>
        </p:sp>
      </p:grpSp>
    </p:spTree>
    <p:extLst>
      <p:ext uri="{BB962C8B-B14F-4D97-AF65-F5344CB8AC3E}">
        <p14:creationId xmlns:p14="http://schemas.microsoft.com/office/powerpoint/2010/main" val="22705867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title"/>
          </p:nvPr>
        </p:nvSpPr>
        <p:spPr bwMode="auto">
          <a:xfrm>
            <a:off x="152400" y="304800"/>
            <a:ext cx="8686800" cy="6972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altLang="zh-CN" sz="3600" b="1" dirty="0">
                <a:solidFill>
                  <a:srgbClr val="C00000"/>
                </a:solidFill>
              </a:rPr>
              <a:t>Comparative </a:t>
            </a:r>
            <a:r>
              <a:rPr lang="en-US" altLang="zh-CN" sz="3600" b="1" dirty="0" smtClean="0">
                <a:solidFill>
                  <a:srgbClr val="C00000"/>
                </a:solidFill>
              </a:rPr>
              <a:t>Sizes </a:t>
            </a:r>
            <a:r>
              <a:rPr lang="en-US" altLang="zh-CN" sz="3600" b="1" dirty="0">
                <a:solidFill>
                  <a:srgbClr val="C00000"/>
                </a:solidFill>
              </a:rPr>
              <a:t>of </a:t>
            </a:r>
            <a:r>
              <a:rPr lang="en-US" altLang="zh-CN" sz="3600" b="1" dirty="0" smtClean="0">
                <a:solidFill>
                  <a:srgbClr val="C00000"/>
                </a:solidFill>
              </a:rPr>
              <a:t>Virions </a:t>
            </a:r>
            <a:r>
              <a:rPr lang="en-US" altLang="zh-CN" sz="3600" b="1" dirty="0">
                <a:solidFill>
                  <a:srgbClr val="C00000"/>
                </a:solidFill>
              </a:rPr>
              <a:t>and </a:t>
            </a:r>
            <a:r>
              <a:rPr lang="en-US" altLang="zh-CN" sz="3600" b="1" dirty="0" smtClean="0">
                <a:solidFill>
                  <a:srgbClr val="C00000"/>
                </a:solidFill>
              </a:rPr>
              <a:t>Bacteria</a:t>
            </a:r>
            <a:endParaRPr lang="en-US" sz="3600" b="1" dirty="0">
              <a:solidFill>
                <a:srgbClr val="C00000"/>
              </a:solidFill>
            </a:endParaRPr>
          </a:p>
        </p:txBody>
      </p:sp>
      <p:sp>
        <p:nvSpPr>
          <p:cNvPr id="5" name="Rectangle 3"/>
          <p:cNvSpPr>
            <a:spLocks noGrp="1" noChangeArrowheads="1"/>
          </p:cNvSpPr>
          <p:nvPr>
            <p:ph idx="1"/>
          </p:nvPr>
        </p:nvSpPr>
        <p:spPr bwMode="auto">
          <a:xfrm>
            <a:off x="381000" y="1371600"/>
            <a:ext cx="4038600"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a:buFontTx/>
              <a:buNone/>
            </a:pPr>
            <a:endParaRPr lang="en-US" altLang="zh-CN" sz="2400" dirty="0">
              <a:solidFill>
                <a:schemeClr val="tx2"/>
              </a:solidFill>
            </a:endParaRPr>
          </a:p>
          <a:p>
            <a:r>
              <a:rPr lang="en-US" altLang="zh-CN" sz="2400" dirty="0">
                <a:solidFill>
                  <a:schemeClr val="tx2"/>
                </a:solidFill>
              </a:rPr>
              <a:t>1. </a:t>
            </a:r>
            <a:r>
              <a:rPr lang="en-US" altLang="zh-CN" sz="2400" i="1" dirty="0">
                <a:solidFill>
                  <a:schemeClr val="tx2"/>
                </a:solidFill>
              </a:rPr>
              <a:t>Staphylococcus aureus</a:t>
            </a:r>
          </a:p>
          <a:p>
            <a:r>
              <a:rPr lang="en-US" altLang="zh-CN" sz="2400" dirty="0">
                <a:solidFill>
                  <a:schemeClr val="tx2"/>
                </a:solidFill>
              </a:rPr>
              <a:t>2. Rickettsia</a:t>
            </a:r>
          </a:p>
          <a:p>
            <a:r>
              <a:rPr lang="en-US" altLang="zh-CN" sz="2400" dirty="0">
                <a:solidFill>
                  <a:schemeClr val="tx2"/>
                </a:solidFill>
              </a:rPr>
              <a:t>3. Chlamydia</a:t>
            </a:r>
          </a:p>
          <a:p>
            <a:r>
              <a:rPr lang="en-US" altLang="zh-CN" sz="2400" dirty="0">
                <a:solidFill>
                  <a:schemeClr val="tx2"/>
                </a:solidFill>
              </a:rPr>
              <a:t>4. Poxviruses</a:t>
            </a:r>
          </a:p>
          <a:p>
            <a:r>
              <a:rPr lang="en-US" altLang="zh-CN" sz="2400" dirty="0">
                <a:solidFill>
                  <a:schemeClr val="tx2"/>
                </a:solidFill>
              </a:rPr>
              <a:t>5. Bacteriophage of </a:t>
            </a:r>
            <a:r>
              <a:rPr lang="en-US" altLang="zh-CN" sz="2400" i="1" dirty="0">
                <a:solidFill>
                  <a:schemeClr val="tx2"/>
                </a:solidFill>
              </a:rPr>
              <a:t>E. coli</a:t>
            </a:r>
          </a:p>
          <a:p>
            <a:r>
              <a:rPr lang="en-US" altLang="zh-CN" sz="2400" dirty="0">
                <a:solidFill>
                  <a:schemeClr val="tx2"/>
                </a:solidFill>
              </a:rPr>
              <a:t>6. Influenza virus</a:t>
            </a:r>
          </a:p>
          <a:p>
            <a:r>
              <a:rPr lang="en-US" altLang="zh-CN" sz="2400" dirty="0">
                <a:solidFill>
                  <a:schemeClr val="tx2"/>
                </a:solidFill>
              </a:rPr>
              <a:t>7. Adenovirus</a:t>
            </a:r>
          </a:p>
          <a:p>
            <a:r>
              <a:rPr lang="en-US" altLang="zh-CN" sz="2400" dirty="0">
                <a:solidFill>
                  <a:schemeClr val="tx2"/>
                </a:solidFill>
              </a:rPr>
              <a:t>8. Encephalitis B virus</a:t>
            </a:r>
          </a:p>
          <a:p>
            <a:r>
              <a:rPr lang="en-US" altLang="zh-CN" sz="2400" dirty="0">
                <a:solidFill>
                  <a:schemeClr val="tx2"/>
                </a:solidFill>
              </a:rPr>
              <a:t>9. Poliovirus</a:t>
            </a:r>
          </a:p>
        </p:txBody>
      </p:sp>
      <p:pic>
        <p:nvPicPr>
          <p:cNvPr id="6" name="Picture 4" descr="comparation of virus and ba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9911" y="1447800"/>
            <a:ext cx="5202689" cy="4908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46389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virus_size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0"/>
            <a:ext cx="8534400" cy="7062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3625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title"/>
          </p:nvPr>
        </p:nvSpPr>
        <p:spPr bwMode="auto">
          <a:xfrm>
            <a:off x="457200" y="304800"/>
            <a:ext cx="8229600" cy="7620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normAutofit/>
          </a:bodyPr>
          <a:lstStyle/>
          <a:p>
            <a:r>
              <a:rPr lang="en-US" altLang="zh-CN" sz="4000" dirty="0">
                <a:solidFill>
                  <a:srgbClr val="C00000"/>
                </a:solidFill>
              </a:rPr>
              <a:t> </a:t>
            </a:r>
            <a:r>
              <a:rPr lang="en-US" altLang="zh-CN" sz="4000" b="1" dirty="0" smtClean="0">
                <a:solidFill>
                  <a:srgbClr val="C00000"/>
                </a:solidFill>
              </a:rPr>
              <a:t>Size</a:t>
            </a:r>
            <a:r>
              <a:rPr lang="en-US" altLang="zh-CN" sz="4000" b="1" dirty="0">
                <a:solidFill>
                  <a:srgbClr val="C00000"/>
                </a:solidFill>
              </a:rPr>
              <a:t>, </a:t>
            </a:r>
            <a:r>
              <a:rPr lang="en-US" altLang="zh-CN" sz="4000" b="1" dirty="0" smtClean="0">
                <a:solidFill>
                  <a:srgbClr val="C00000"/>
                </a:solidFill>
              </a:rPr>
              <a:t>Shape </a:t>
            </a:r>
            <a:r>
              <a:rPr lang="en-US" altLang="zh-CN" sz="4000" b="1" dirty="0">
                <a:solidFill>
                  <a:srgbClr val="C00000"/>
                </a:solidFill>
              </a:rPr>
              <a:t>and </a:t>
            </a:r>
            <a:r>
              <a:rPr lang="en-US" altLang="zh-CN" sz="4000" b="1" dirty="0" smtClean="0">
                <a:solidFill>
                  <a:srgbClr val="C00000"/>
                </a:solidFill>
              </a:rPr>
              <a:t>Structure</a:t>
            </a:r>
            <a:endParaRPr lang="en-US" altLang="zh-CN" sz="4000" b="1" dirty="0">
              <a:solidFill>
                <a:srgbClr val="C00000"/>
              </a:solidFill>
            </a:endParaRPr>
          </a:p>
        </p:txBody>
      </p:sp>
      <p:sp>
        <p:nvSpPr>
          <p:cNvPr id="5" name="Rectangle 3"/>
          <p:cNvSpPr>
            <a:spLocks noGrp="1" noChangeArrowheads="1"/>
          </p:cNvSpPr>
          <p:nvPr>
            <p:ph idx="1"/>
          </p:nvPr>
        </p:nvSpPr>
        <p:spPr bwMode="auto">
          <a:xfrm>
            <a:off x="457200" y="1143000"/>
            <a:ext cx="2133600" cy="4525963"/>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buFontTx/>
              <a:buNone/>
            </a:pPr>
            <a:r>
              <a:rPr lang="en-US" altLang="zh-CN" sz="2400" dirty="0"/>
              <a:t> B. Shape:</a:t>
            </a:r>
            <a:endParaRPr lang="en-US" altLang="zh-CN" sz="2800" dirty="0">
              <a:solidFill>
                <a:schemeClr val="tx2"/>
              </a:solidFill>
            </a:endParaRPr>
          </a:p>
        </p:txBody>
      </p:sp>
      <p:pic>
        <p:nvPicPr>
          <p:cNvPr id="6" name="Picture 11" descr="poxvirus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676400"/>
            <a:ext cx="3271838" cy="224361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9" descr="parvovirus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2822" y="1676400"/>
            <a:ext cx="3274092" cy="228870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6" descr="influenza-E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4027263"/>
            <a:ext cx="3200400" cy="228454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399" y="4114800"/>
            <a:ext cx="3211515" cy="2086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8" descr="腺病毒电镜"/>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17550" y="3159024"/>
            <a:ext cx="2180915" cy="207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40876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title"/>
          </p:nvPr>
        </p:nvSpPr>
        <p:spPr bwMode="auto">
          <a:xfrm>
            <a:off x="152400" y="2713038"/>
            <a:ext cx="3810000" cy="715962"/>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normAutofit/>
          </a:bodyPr>
          <a:lstStyle/>
          <a:p>
            <a:r>
              <a:rPr lang="en-GB" altLang="zh-CN" sz="1600" dirty="0">
                <a:solidFill>
                  <a:schemeClr val="tx1"/>
                </a:solidFill>
              </a:rPr>
              <a:t>Tobacco </a:t>
            </a:r>
            <a:r>
              <a:rPr lang="en-GB" altLang="zh-CN" sz="1600" dirty="0" smtClean="0">
                <a:solidFill>
                  <a:schemeClr val="tx1"/>
                </a:solidFill>
              </a:rPr>
              <a:t>Mosaic Virus	(TMV): </a:t>
            </a:r>
            <a:r>
              <a:rPr lang="en-GB" altLang="zh-CN" sz="1600" dirty="0" smtClean="0">
                <a:solidFill>
                  <a:srgbClr val="0000FF"/>
                </a:solidFill>
              </a:rPr>
              <a:t>Rod-Shaped</a:t>
            </a:r>
            <a:endParaRPr lang="en-US" altLang="zh-CN" sz="1600" dirty="0">
              <a:solidFill>
                <a:srgbClr val="0000FF"/>
              </a:solidFill>
            </a:endParaRPr>
          </a:p>
        </p:txBody>
      </p:sp>
      <p:pic>
        <p:nvPicPr>
          <p:cNvPr id="5" name="Content Placeholder 4" descr="a6"/>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381000"/>
            <a:ext cx="3200400" cy="251634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rot="16200000">
            <a:off x="4259460" y="676835"/>
            <a:ext cx="2514600" cy="192293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poxs"/>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rot="16200000">
            <a:off x="6124273" y="649907"/>
            <a:ext cx="2514600" cy="197678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5307616" y="2920246"/>
            <a:ext cx="2101729" cy="338554"/>
          </a:xfrm>
          <a:prstGeom prst="rect">
            <a:avLst/>
          </a:prstGeom>
        </p:spPr>
        <p:txBody>
          <a:bodyPr wrap="none">
            <a:spAutoFit/>
          </a:bodyPr>
          <a:lstStyle/>
          <a:p>
            <a:r>
              <a:rPr lang="en-US" altLang="zh-CN" sz="1600" dirty="0" smtClean="0"/>
              <a:t>Poxvirus: B</a:t>
            </a:r>
            <a:r>
              <a:rPr lang="en-US" altLang="zh-CN" sz="1600" dirty="0" smtClean="0">
                <a:solidFill>
                  <a:srgbClr val="0000FF"/>
                </a:solidFill>
              </a:rPr>
              <a:t>rick-</a:t>
            </a:r>
            <a:r>
              <a:rPr lang="en-GB" altLang="zh-CN" sz="1600" dirty="0" smtClean="0">
                <a:solidFill>
                  <a:srgbClr val="0000FF"/>
                </a:solidFill>
              </a:rPr>
              <a:t>Shaped</a:t>
            </a:r>
            <a:r>
              <a:rPr lang="en-US" altLang="zh-CN" sz="1600" dirty="0" smtClean="0"/>
              <a:t> </a:t>
            </a:r>
            <a:endParaRPr lang="en-US" sz="1600" dirty="0"/>
          </a:p>
        </p:txBody>
      </p:sp>
      <p:pic>
        <p:nvPicPr>
          <p:cNvPr id="9" name="Picture 2" descr="bu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000" y="3258800"/>
            <a:ext cx="2173288" cy="315746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685800" y="6400800"/>
            <a:ext cx="2514600" cy="646331"/>
          </a:xfrm>
          <a:prstGeom prst="rect">
            <a:avLst/>
          </a:prstGeom>
        </p:spPr>
        <p:txBody>
          <a:bodyPr wrap="square">
            <a:spAutoFit/>
          </a:bodyPr>
          <a:lstStyle/>
          <a:p>
            <a:r>
              <a:rPr lang="en-GB" altLang="zh-CN" dirty="0" smtClean="0">
                <a:solidFill>
                  <a:schemeClr val="tx1"/>
                </a:solidFill>
              </a:rPr>
              <a:t>HIV - </a:t>
            </a:r>
            <a:r>
              <a:rPr lang="en-GB" altLang="zh-CN" dirty="0" smtClean="0">
                <a:solidFill>
                  <a:srgbClr val="0000FF"/>
                </a:solidFill>
              </a:rPr>
              <a:t>Spherical</a:t>
            </a:r>
            <a:r>
              <a:rPr lang="en-GB" altLang="zh-CN" dirty="0" smtClean="0">
                <a:solidFill>
                  <a:schemeClr val="tx1"/>
                </a:solidFill>
              </a:rPr>
              <a:t/>
            </a:r>
            <a:br>
              <a:rPr lang="en-GB" altLang="zh-CN" dirty="0" smtClean="0">
                <a:solidFill>
                  <a:schemeClr val="tx1"/>
                </a:solidFill>
              </a:rPr>
            </a:br>
            <a:endParaRPr lang="en-US" dirty="0"/>
          </a:p>
        </p:txBody>
      </p:sp>
      <p:pic>
        <p:nvPicPr>
          <p:cNvPr id="11" name="Picture 3" descr="VSV-E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6200000">
            <a:off x="2495322" y="3811476"/>
            <a:ext cx="3162754" cy="20574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5"/>
          <p:cNvSpPr txBox="1">
            <a:spLocks noChangeArrowheads="1"/>
          </p:cNvSpPr>
          <p:nvPr/>
        </p:nvSpPr>
        <p:spPr bwMode="auto">
          <a:xfrm>
            <a:off x="1828800" y="6172200"/>
            <a:ext cx="4191000" cy="715962"/>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rtlCol="0" anchor="ctr"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altLang="zh-CN" sz="1600" dirty="0" smtClean="0"/>
              <a:t>VSV- Vesicular Stomatitis Virus</a:t>
            </a:r>
          </a:p>
          <a:p>
            <a:r>
              <a:rPr lang="en-GB" altLang="zh-CN" sz="1600" dirty="0" smtClean="0"/>
              <a:t> - </a:t>
            </a:r>
            <a:r>
              <a:rPr lang="en-GB" altLang="zh-CN" sz="1600" dirty="0" smtClean="0">
                <a:solidFill>
                  <a:srgbClr val="0000FF"/>
                </a:solidFill>
              </a:rPr>
              <a:t>Bullet-Shaped</a:t>
            </a:r>
            <a:endParaRPr lang="en-US" altLang="zh-CN" sz="1600" dirty="0">
              <a:solidFill>
                <a:srgbClr val="0000FF"/>
              </a:solidFill>
            </a:endParaRPr>
          </a:p>
        </p:txBody>
      </p:sp>
      <p:pic>
        <p:nvPicPr>
          <p:cNvPr id="13" name="Picture 3" descr="em_t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42768" y="3258798"/>
            <a:ext cx="2663032" cy="3142002"/>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5307616" y="6400800"/>
            <a:ext cx="3519681" cy="369332"/>
          </a:xfrm>
          <a:prstGeom prst="rect">
            <a:avLst/>
          </a:prstGeom>
        </p:spPr>
        <p:txBody>
          <a:bodyPr wrap="none">
            <a:spAutoFit/>
          </a:bodyPr>
          <a:lstStyle/>
          <a:p>
            <a:r>
              <a:rPr lang="en-GB" altLang="zh-CN" dirty="0" smtClean="0"/>
              <a:t>Bacteriophage T4:</a:t>
            </a:r>
            <a:r>
              <a:rPr lang="en-GB" altLang="zh-CN" dirty="0" smtClean="0">
                <a:solidFill>
                  <a:srgbClr val="0000FF"/>
                </a:solidFill>
              </a:rPr>
              <a:t> Tadpole-shaped</a:t>
            </a:r>
            <a:endParaRPr lang="en-US" dirty="0"/>
          </a:p>
        </p:txBody>
      </p:sp>
    </p:spTree>
    <p:extLst>
      <p:ext uri="{BB962C8B-B14F-4D97-AF65-F5344CB8AC3E}">
        <p14:creationId xmlns:p14="http://schemas.microsoft.com/office/powerpoint/2010/main" val="1768418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1"/>
          <p:cNvGrpSpPr>
            <a:grpSpLocks/>
          </p:cNvGrpSpPr>
          <p:nvPr/>
        </p:nvGrpSpPr>
        <p:grpSpPr bwMode="auto">
          <a:xfrm>
            <a:off x="-341902" y="2254580"/>
            <a:ext cx="5806008" cy="4563179"/>
            <a:chOff x="340" y="28"/>
            <a:chExt cx="5217" cy="4078"/>
          </a:xfrm>
        </p:grpSpPr>
        <p:grpSp>
          <p:nvGrpSpPr>
            <p:cNvPr id="5" name="Group 8"/>
            <p:cNvGrpSpPr>
              <a:grpSpLocks/>
            </p:cNvGrpSpPr>
            <p:nvPr/>
          </p:nvGrpSpPr>
          <p:grpSpPr bwMode="auto">
            <a:xfrm>
              <a:off x="340" y="28"/>
              <a:ext cx="5217" cy="4078"/>
              <a:chOff x="340" y="119"/>
              <a:chExt cx="5217" cy="4078"/>
            </a:xfrm>
          </p:grpSpPr>
          <p:pic>
            <p:nvPicPr>
              <p:cNvPr id="7" name="Picture 4" descr="int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 y="119"/>
                <a:ext cx="5217" cy="4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p:nvSpPr>
            <p:spPr bwMode="auto">
              <a:xfrm>
                <a:off x="1292" y="210"/>
                <a:ext cx="3538" cy="317"/>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 name="Rectangle 9"/>
            <p:cNvSpPr>
              <a:spLocks noChangeArrowheads="1"/>
            </p:cNvSpPr>
            <p:nvPr/>
          </p:nvSpPr>
          <p:spPr bwMode="auto">
            <a:xfrm>
              <a:off x="340" y="3929"/>
              <a:ext cx="3220" cy="136"/>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9" name="Picture 164" descr="int6"/>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303" y="87222"/>
            <a:ext cx="3005762" cy="2212575"/>
          </a:xfrm>
          <a:noFill/>
          <a:extLst>
            <a:ext uri="{909E8E84-426E-40DD-AFC4-6F175D3DCCD1}">
              <a14:hiddenFill xmlns:a14="http://schemas.microsoft.com/office/drawing/2010/main">
                <a:solidFill>
                  <a:srgbClr val="FFFFFF"/>
                </a:solidFill>
              </a14:hiddenFill>
            </a:ext>
          </a:extLst>
        </p:spPr>
      </p:pic>
      <p:grpSp>
        <p:nvGrpSpPr>
          <p:cNvPr id="10" name="Group 6"/>
          <p:cNvGrpSpPr>
            <a:grpSpLocks/>
          </p:cNvGrpSpPr>
          <p:nvPr/>
        </p:nvGrpSpPr>
        <p:grpSpPr bwMode="auto">
          <a:xfrm>
            <a:off x="3327137" y="322638"/>
            <a:ext cx="2129171" cy="2190988"/>
            <a:chOff x="1068" y="1109"/>
            <a:chExt cx="2074" cy="2076"/>
          </a:xfrm>
        </p:grpSpPr>
        <p:sp>
          <p:nvSpPr>
            <p:cNvPr id="11" name="Oval 7"/>
            <p:cNvSpPr>
              <a:spLocks noChangeArrowheads="1"/>
            </p:cNvSpPr>
            <p:nvPr/>
          </p:nvSpPr>
          <p:spPr bwMode="auto">
            <a:xfrm>
              <a:off x="1247" y="1292"/>
              <a:ext cx="1716" cy="1716"/>
            </a:xfrm>
            <a:prstGeom prst="ellipse">
              <a:avLst/>
            </a:prstGeom>
            <a:noFill/>
            <a:ln w="762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AutoShape 8"/>
            <p:cNvSpPr>
              <a:spLocks noChangeArrowheads="1"/>
            </p:cNvSpPr>
            <p:nvPr/>
          </p:nvSpPr>
          <p:spPr bwMode="auto">
            <a:xfrm>
              <a:off x="1282" y="1329"/>
              <a:ext cx="1645" cy="1643"/>
            </a:xfrm>
            <a:custGeom>
              <a:avLst/>
              <a:gdLst>
                <a:gd name="G0" fmla="+- 880 0 0"/>
                <a:gd name="G1" fmla="+- 21600 0 880"/>
                <a:gd name="G2" fmla="+- 21600 0 88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80" y="10800"/>
                  </a:moveTo>
                  <a:cubicBezTo>
                    <a:pt x="880" y="16279"/>
                    <a:pt x="5321" y="20720"/>
                    <a:pt x="10800" y="20720"/>
                  </a:cubicBezTo>
                  <a:cubicBezTo>
                    <a:pt x="16279" y="20720"/>
                    <a:pt x="20720" y="16279"/>
                    <a:pt x="20720" y="10800"/>
                  </a:cubicBezTo>
                  <a:cubicBezTo>
                    <a:pt x="20720" y="5321"/>
                    <a:pt x="16279" y="880"/>
                    <a:pt x="10800" y="880"/>
                  </a:cubicBezTo>
                  <a:cubicBezTo>
                    <a:pt x="5321" y="880"/>
                    <a:pt x="880" y="5321"/>
                    <a:pt x="880" y="10800"/>
                  </a:cubicBezTo>
                  <a:close/>
                </a:path>
              </a:pathLst>
            </a:custGeom>
            <a:solidFill>
              <a:srgbClr val="FF33CC"/>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Line 9"/>
            <p:cNvSpPr>
              <a:spLocks noChangeShapeType="1"/>
            </p:cNvSpPr>
            <p:nvPr/>
          </p:nvSpPr>
          <p:spPr bwMode="auto">
            <a:xfrm>
              <a:off x="2105" y="1329"/>
              <a:ext cx="0" cy="7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Line 10"/>
            <p:cNvSpPr>
              <a:spLocks noChangeShapeType="1"/>
            </p:cNvSpPr>
            <p:nvPr/>
          </p:nvSpPr>
          <p:spPr bwMode="auto">
            <a:xfrm>
              <a:off x="2856" y="2222"/>
              <a:ext cx="71"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Line 11"/>
            <p:cNvSpPr>
              <a:spLocks noChangeShapeType="1"/>
            </p:cNvSpPr>
            <p:nvPr/>
          </p:nvSpPr>
          <p:spPr bwMode="auto">
            <a:xfrm>
              <a:off x="1282" y="2222"/>
              <a:ext cx="7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Line 12"/>
            <p:cNvSpPr>
              <a:spLocks noChangeShapeType="1"/>
            </p:cNvSpPr>
            <p:nvPr/>
          </p:nvSpPr>
          <p:spPr bwMode="auto">
            <a:xfrm>
              <a:off x="2105" y="2901"/>
              <a:ext cx="0" cy="7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Line 13"/>
            <p:cNvSpPr>
              <a:spLocks noChangeShapeType="1"/>
            </p:cNvSpPr>
            <p:nvPr/>
          </p:nvSpPr>
          <p:spPr bwMode="auto">
            <a:xfrm rot="20891210">
              <a:off x="1307" y="2338"/>
              <a:ext cx="72" cy="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Line 14"/>
            <p:cNvSpPr>
              <a:spLocks noChangeShapeType="1"/>
            </p:cNvSpPr>
            <p:nvPr/>
          </p:nvSpPr>
          <p:spPr bwMode="auto">
            <a:xfrm rot="41992101">
              <a:off x="1338" y="2436"/>
              <a:ext cx="72" cy="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Line 15"/>
            <p:cNvSpPr>
              <a:spLocks noChangeShapeType="1"/>
            </p:cNvSpPr>
            <p:nvPr/>
          </p:nvSpPr>
          <p:spPr bwMode="auto">
            <a:xfrm rot="41111517">
              <a:off x="1390" y="2544"/>
              <a:ext cx="71" cy="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Line 16"/>
            <p:cNvSpPr>
              <a:spLocks noChangeShapeType="1"/>
            </p:cNvSpPr>
            <p:nvPr/>
          </p:nvSpPr>
          <p:spPr bwMode="auto">
            <a:xfrm rot="17833341">
              <a:off x="1616" y="2786"/>
              <a:ext cx="72" cy="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Line 17"/>
            <p:cNvSpPr>
              <a:spLocks noChangeShapeType="1"/>
            </p:cNvSpPr>
            <p:nvPr/>
          </p:nvSpPr>
          <p:spPr bwMode="auto">
            <a:xfrm rot="40634908">
              <a:off x="1461" y="2651"/>
              <a:ext cx="7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Line 18"/>
            <p:cNvSpPr>
              <a:spLocks noChangeShapeType="1"/>
            </p:cNvSpPr>
            <p:nvPr/>
          </p:nvSpPr>
          <p:spPr bwMode="auto">
            <a:xfrm rot="40022146">
              <a:off x="1533" y="2723"/>
              <a:ext cx="71"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Line 19"/>
            <p:cNvSpPr>
              <a:spLocks noChangeShapeType="1"/>
            </p:cNvSpPr>
            <p:nvPr/>
          </p:nvSpPr>
          <p:spPr bwMode="auto">
            <a:xfrm rot="20891210">
              <a:off x="2856" y="2106"/>
              <a:ext cx="71"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Line 20"/>
            <p:cNvSpPr>
              <a:spLocks noChangeShapeType="1"/>
            </p:cNvSpPr>
            <p:nvPr/>
          </p:nvSpPr>
          <p:spPr bwMode="auto">
            <a:xfrm rot="42012059">
              <a:off x="2843" y="2001"/>
              <a:ext cx="71" cy="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Line 21"/>
            <p:cNvSpPr>
              <a:spLocks noChangeShapeType="1"/>
            </p:cNvSpPr>
            <p:nvPr/>
          </p:nvSpPr>
          <p:spPr bwMode="auto">
            <a:xfrm rot="63693127">
              <a:off x="2820" y="1901"/>
              <a:ext cx="7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Line 22"/>
            <p:cNvSpPr>
              <a:spLocks noChangeShapeType="1"/>
            </p:cNvSpPr>
            <p:nvPr/>
          </p:nvSpPr>
          <p:spPr bwMode="auto">
            <a:xfrm rot="41714037">
              <a:off x="2775" y="1793"/>
              <a:ext cx="71" cy="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Line 23"/>
            <p:cNvSpPr>
              <a:spLocks noChangeShapeType="1"/>
            </p:cNvSpPr>
            <p:nvPr/>
          </p:nvSpPr>
          <p:spPr bwMode="auto">
            <a:xfrm rot="43283602">
              <a:off x="1280" y="2106"/>
              <a:ext cx="7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Line 24"/>
            <p:cNvSpPr>
              <a:spLocks noChangeShapeType="1"/>
            </p:cNvSpPr>
            <p:nvPr/>
          </p:nvSpPr>
          <p:spPr bwMode="auto">
            <a:xfrm rot="43953197">
              <a:off x="1298" y="1987"/>
              <a:ext cx="72" cy="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Line 25"/>
            <p:cNvSpPr>
              <a:spLocks noChangeShapeType="1"/>
            </p:cNvSpPr>
            <p:nvPr/>
          </p:nvSpPr>
          <p:spPr bwMode="auto">
            <a:xfrm rot="44312549">
              <a:off x="1329" y="1878"/>
              <a:ext cx="7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Line 26"/>
            <p:cNvSpPr>
              <a:spLocks noChangeShapeType="1"/>
            </p:cNvSpPr>
            <p:nvPr/>
          </p:nvSpPr>
          <p:spPr bwMode="auto">
            <a:xfrm rot="37073470">
              <a:off x="2184" y="2930"/>
              <a:ext cx="71" cy="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Line 27"/>
            <p:cNvSpPr>
              <a:spLocks noChangeShapeType="1"/>
            </p:cNvSpPr>
            <p:nvPr/>
          </p:nvSpPr>
          <p:spPr bwMode="auto">
            <a:xfrm rot="36721670">
              <a:off x="2293" y="2901"/>
              <a:ext cx="71" cy="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Line 28"/>
            <p:cNvSpPr>
              <a:spLocks noChangeShapeType="1"/>
            </p:cNvSpPr>
            <p:nvPr/>
          </p:nvSpPr>
          <p:spPr bwMode="auto">
            <a:xfrm rot="17833341">
              <a:off x="1712" y="2848"/>
              <a:ext cx="71"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Line 29"/>
            <p:cNvSpPr>
              <a:spLocks noChangeShapeType="1"/>
            </p:cNvSpPr>
            <p:nvPr/>
          </p:nvSpPr>
          <p:spPr bwMode="auto">
            <a:xfrm rot="17833341">
              <a:off x="1819" y="2896"/>
              <a:ext cx="71" cy="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Line 30"/>
            <p:cNvSpPr>
              <a:spLocks noChangeShapeType="1"/>
            </p:cNvSpPr>
            <p:nvPr/>
          </p:nvSpPr>
          <p:spPr bwMode="auto">
            <a:xfrm rot="16329188">
              <a:off x="1926" y="2925"/>
              <a:ext cx="72" cy="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Line 31"/>
            <p:cNvSpPr>
              <a:spLocks noChangeShapeType="1"/>
            </p:cNvSpPr>
            <p:nvPr/>
          </p:nvSpPr>
          <p:spPr bwMode="auto">
            <a:xfrm rot="14687456">
              <a:off x="2403" y="2860"/>
              <a:ext cx="72" cy="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Line 32"/>
            <p:cNvSpPr>
              <a:spLocks noChangeShapeType="1"/>
            </p:cNvSpPr>
            <p:nvPr/>
          </p:nvSpPr>
          <p:spPr bwMode="auto">
            <a:xfrm rot="13964173">
              <a:off x="2503" y="2802"/>
              <a:ext cx="72" cy="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Line 33"/>
            <p:cNvSpPr>
              <a:spLocks noChangeShapeType="1"/>
            </p:cNvSpPr>
            <p:nvPr/>
          </p:nvSpPr>
          <p:spPr bwMode="auto">
            <a:xfrm rot="13806774">
              <a:off x="2606" y="2722"/>
              <a:ext cx="71" cy="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Line 34"/>
            <p:cNvSpPr>
              <a:spLocks noChangeShapeType="1"/>
            </p:cNvSpPr>
            <p:nvPr/>
          </p:nvSpPr>
          <p:spPr bwMode="auto">
            <a:xfrm rot="12860842">
              <a:off x="2684" y="2632"/>
              <a:ext cx="72" cy="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Line 35"/>
            <p:cNvSpPr>
              <a:spLocks noChangeShapeType="1"/>
            </p:cNvSpPr>
            <p:nvPr/>
          </p:nvSpPr>
          <p:spPr bwMode="auto">
            <a:xfrm rot="12504951">
              <a:off x="2756" y="2539"/>
              <a:ext cx="71"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Line 36"/>
            <p:cNvSpPr>
              <a:spLocks noChangeShapeType="1"/>
            </p:cNvSpPr>
            <p:nvPr/>
          </p:nvSpPr>
          <p:spPr bwMode="auto">
            <a:xfrm rot="33396160">
              <a:off x="2802" y="2430"/>
              <a:ext cx="71"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Line 37"/>
            <p:cNvSpPr>
              <a:spLocks noChangeShapeType="1"/>
            </p:cNvSpPr>
            <p:nvPr/>
          </p:nvSpPr>
          <p:spPr bwMode="auto">
            <a:xfrm rot="54356814">
              <a:off x="2831" y="2329"/>
              <a:ext cx="71" cy="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Line 38"/>
            <p:cNvSpPr>
              <a:spLocks noChangeShapeType="1"/>
            </p:cNvSpPr>
            <p:nvPr/>
          </p:nvSpPr>
          <p:spPr bwMode="auto">
            <a:xfrm rot="66087480">
              <a:off x="1374" y="1775"/>
              <a:ext cx="72" cy="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Line 39"/>
            <p:cNvSpPr>
              <a:spLocks noChangeShapeType="1"/>
            </p:cNvSpPr>
            <p:nvPr/>
          </p:nvSpPr>
          <p:spPr bwMode="auto">
            <a:xfrm rot="44911505">
              <a:off x="1426" y="1686"/>
              <a:ext cx="71"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 name="Line 40"/>
            <p:cNvSpPr>
              <a:spLocks noChangeShapeType="1"/>
            </p:cNvSpPr>
            <p:nvPr/>
          </p:nvSpPr>
          <p:spPr bwMode="auto">
            <a:xfrm rot="46232875">
              <a:off x="1497" y="1608"/>
              <a:ext cx="71" cy="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 name="Line 41"/>
            <p:cNvSpPr>
              <a:spLocks noChangeShapeType="1"/>
            </p:cNvSpPr>
            <p:nvPr/>
          </p:nvSpPr>
          <p:spPr bwMode="auto">
            <a:xfrm rot="46791570">
              <a:off x="1582" y="1527"/>
              <a:ext cx="72" cy="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 name="Line 42"/>
            <p:cNvSpPr>
              <a:spLocks noChangeShapeType="1"/>
            </p:cNvSpPr>
            <p:nvPr/>
          </p:nvSpPr>
          <p:spPr bwMode="auto">
            <a:xfrm rot="46858726">
              <a:off x="1665" y="1468"/>
              <a:ext cx="7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 name="Line 43"/>
            <p:cNvSpPr>
              <a:spLocks noChangeShapeType="1"/>
            </p:cNvSpPr>
            <p:nvPr/>
          </p:nvSpPr>
          <p:spPr bwMode="auto">
            <a:xfrm rot="-355891">
              <a:off x="1998" y="1339"/>
              <a:ext cx="1" cy="7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 name="Line 44"/>
            <p:cNvSpPr>
              <a:spLocks noChangeShapeType="1"/>
            </p:cNvSpPr>
            <p:nvPr/>
          </p:nvSpPr>
          <p:spPr bwMode="auto">
            <a:xfrm rot="569439">
              <a:off x="2199" y="1329"/>
              <a:ext cx="0" cy="7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Line 45"/>
            <p:cNvSpPr>
              <a:spLocks noChangeShapeType="1"/>
            </p:cNvSpPr>
            <p:nvPr/>
          </p:nvSpPr>
          <p:spPr bwMode="auto">
            <a:xfrm rot="-1198987">
              <a:off x="1890" y="1357"/>
              <a:ext cx="1" cy="7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 name="Line 46"/>
            <p:cNvSpPr>
              <a:spLocks noChangeShapeType="1"/>
            </p:cNvSpPr>
            <p:nvPr/>
          </p:nvSpPr>
          <p:spPr bwMode="auto">
            <a:xfrm rot="-1658759">
              <a:off x="1792" y="1393"/>
              <a:ext cx="1" cy="7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 name="Line 47"/>
            <p:cNvSpPr>
              <a:spLocks noChangeShapeType="1"/>
            </p:cNvSpPr>
            <p:nvPr/>
          </p:nvSpPr>
          <p:spPr bwMode="auto">
            <a:xfrm rot="999283">
              <a:off x="2297" y="1349"/>
              <a:ext cx="1" cy="7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 name="Line 48"/>
            <p:cNvSpPr>
              <a:spLocks noChangeShapeType="1"/>
            </p:cNvSpPr>
            <p:nvPr/>
          </p:nvSpPr>
          <p:spPr bwMode="auto">
            <a:xfrm rot="1892903">
              <a:off x="2404" y="1388"/>
              <a:ext cx="1" cy="7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 name="Line 49"/>
            <p:cNvSpPr>
              <a:spLocks noChangeShapeType="1"/>
            </p:cNvSpPr>
            <p:nvPr/>
          </p:nvSpPr>
          <p:spPr bwMode="auto">
            <a:xfrm rot="40913602">
              <a:off x="2720" y="1699"/>
              <a:ext cx="71" cy="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 name="Line 50"/>
            <p:cNvSpPr>
              <a:spLocks noChangeShapeType="1"/>
            </p:cNvSpPr>
            <p:nvPr/>
          </p:nvSpPr>
          <p:spPr bwMode="auto">
            <a:xfrm rot="40634908">
              <a:off x="2646" y="1616"/>
              <a:ext cx="71" cy="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 name="Line 51"/>
            <p:cNvSpPr>
              <a:spLocks noChangeShapeType="1"/>
            </p:cNvSpPr>
            <p:nvPr/>
          </p:nvSpPr>
          <p:spPr bwMode="auto">
            <a:xfrm rot="40634908">
              <a:off x="2570" y="1538"/>
              <a:ext cx="71" cy="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 name="Line 52"/>
            <p:cNvSpPr>
              <a:spLocks noChangeShapeType="1"/>
            </p:cNvSpPr>
            <p:nvPr/>
          </p:nvSpPr>
          <p:spPr bwMode="auto">
            <a:xfrm rot="61502300">
              <a:off x="2472" y="1471"/>
              <a:ext cx="71" cy="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7" name="Group 53"/>
            <p:cNvGrpSpPr>
              <a:grpSpLocks/>
            </p:cNvGrpSpPr>
            <p:nvPr/>
          </p:nvGrpSpPr>
          <p:grpSpPr bwMode="auto">
            <a:xfrm rot="988541">
              <a:off x="2248" y="1123"/>
              <a:ext cx="72" cy="250"/>
              <a:chOff x="1104" y="624"/>
              <a:chExt cx="96" cy="336"/>
            </a:xfrm>
          </p:grpSpPr>
          <p:sp>
            <p:nvSpPr>
              <p:cNvPr id="159" name="Line 54"/>
              <p:cNvSpPr>
                <a:spLocks noChangeShapeType="1"/>
              </p:cNvSpPr>
              <p:nvPr/>
            </p:nvSpPr>
            <p:spPr bwMode="auto">
              <a:xfrm>
                <a:off x="1152" y="720"/>
                <a:ext cx="0" cy="24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0" name="AutoShape 55"/>
              <p:cNvSpPr>
                <a:spLocks noChangeArrowheads="1"/>
              </p:cNvSpPr>
              <p:nvPr/>
            </p:nvSpPr>
            <p:spPr bwMode="auto">
              <a:xfrm>
                <a:off x="1104" y="624"/>
                <a:ext cx="96" cy="96"/>
              </a:xfrm>
              <a:prstGeom prst="flowChartConnector">
                <a:avLst/>
              </a:prstGeom>
              <a:solidFill>
                <a:srgbClr val="CC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8" name="Group 56"/>
            <p:cNvGrpSpPr>
              <a:grpSpLocks/>
            </p:cNvGrpSpPr>
            <p:nvPr/>
          </p:nvGrpSpPr>
          <p:grpSpPr bwMode="auto">
            <a:xfrm>
              <a:off x="2020" y="1109"/>
              <a:ext cx="107" cy="250"/>
              <a:chOff x="624" y="624"/>
              <a:chExt cx="144" cy="336"/>
            </a:xfrm>
          </p:grpSpPr>
          <p:sp>
            <p:nvSpPr>
              <p:cNvPr id="157" name="Line 57"/>
              <p:cNvSpPr>
                <a:spLocks noChangeShapeType="1"/>
              </p:cNvSpPr>
              <p:nvPr/>
            </p:nvSpPr>
            <p:spPr bwMode="auto">
              <a:xfrm>
                <a:off x="704" y="720"/>
                <a:ext cx="0" cy="24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8" name="AutoShape 58"/>
              <p:cNvSpPr>
                <a:spLocks noChangeArrowheads="1"/>
              </p:cNvSpPr>
              <p:nvPr/>
            </p:nvSpPr>
            <p:spPr bwMode="auto">
              <a:xfrm>
                <a:off x="624" y="624"/>
                <a:ext cx="144" cy="96"/>
              </a:xfrm>
              <a:prstGeom prst="flowChartDecision">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9" name="Group 59"/>
            <p:cNvGrpSpPr>
              <a:grpSpLocks/>
            </p:cNvGrpSpPr>
            <p:nvPr/>
          </p:nvGrpSpPr>
          <p:grpSpPr bwMode="auto">
            <a:xfrm rot="1694367">
              <a:off x="2375" y="1158"/>
              <a:ext cx="107" cy="250"/>
              <a:chOff x="624" y="624"/>
              <a:chExt cx="144" cy="336"/>
            </a:xfrm>
          </p:grpSpPr>
          <p:sp>
            <p:nvSpPr>
              <p:cNvPr id="155" name="Line 60"/>
              <p:cNvSpPr>
                <a:spLocks noChangeShapeType="1"/>
              </p:cNvSpPr>
              <p:nvPr/>
            </p:nvSpPr>
            <p:spPr bwMode="auto">
              <a:xfrm>
                <a:off x="704" y="720"/>
                <a:ext cx="0" cy="24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6" name="AutoShape 61"/>
              <p:cNvSpPr>
                <a:spLocks noChangeArrowheads="1"/>
              </p:cNvSpPr>
              <p:nvPr/>
            </p:nvSpPr>
            <p:spPr bwMode="auto">
              <a:xfrm>
                <a:off x="624" y="624"/>
                <a:ext cx="144" cy="96"/>
              </a:xfrm>
              <a:prstGeom prst="flowChartDecision">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0" name="Group 62"/>
            <p:cNvGrpSpPr>
              <a:grpSpLocks/>
            </p:cNvGrpSpPr>
            <p:nvPr/>
          </p:nvGrpSpPr>
          <p:grpSpPr bwMode="auto">
            <a:xfrm rot="2317896">
              <a:off x="2570" y="1256"/>
              <a:ext cx="71" cy="251"/>
              <a:chOff x="1104" y="624"/>
              <a:chExt cx="96" cy="336"/>
            </a:xfrm>
          </p:grpSpPr>
          <p:sp>
            <p:nvSpPr>
              <p:cNvPr id="153" name="Line 63"/>
              <p:cNvSpPr>
                <a:spLocks noChangeShapeType="1"/>
              </p:cNvSpPr>
              <p:nvPr/>
            </p:nvSpPr>
            <p:spPr bwMode="auto">
              <a:xfrm>
                <a:off x="1152" y="720"/>
                <a:ext cx="0" cy="24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 name="AutoShape 64"/>
              <p:cNvSpPr>
                <a:spLocks noChangeArrowheads="1"/>
              </p:cNvSpPr>
              <p:nvPr/>
            </p:nvSpPr>
            <p:spPr bwMode="auto">
              <a:xfrm>
                <a:off x="1104" y="624"/>
                <a:ext cx="96" cy="96"/>
              </a:xfrm>
              <a:prstGeom prst="flowChartConnector">
                <a:avLst/>
              </a:prstGeom>
              <a:solidFill>
                <a:srgbClr val="CC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1" name="Group 65"/>
            <p:cNvGrpSpPr>
              <a:grpSpLocks/>
            </p:cNvGrpSpPr>
            <p:nvPr/>
          </p:nvGrpSpPr>
          <p:grpSpPr bwMode="auto">
            <a:xfrm rot="2735006">
              <a:off x="2706" y="1363"/>
              <a:ext cx="108" cy="251"/>
              <a:chOff x="624" y="624"/>
              <a:chExt cx="144" cy="336"/>
            </a:xfrm>
          </p:grpSpPr>
          <p:sp>
            <p:nvSpPr>
              <p:cNvPr id="151" name="Line 66"/>
              <p:cNvSpPr>
                <a:spLocks noChangeShapeType="1"/>
              </p:cNvSpPr>
              <p:nvPr/>
            </p:nvSpPr>
            <p:spPr bwMode="auto">
              <a:xfrm>
                <a:off x="704" y="720"/>
                <a:ext cx="0" cy="24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2" name="AutoShape 67"/>
              <p:cNvSpPr>
                <a:spLocks noChangeArrowheads="1"/>
              </p:cNvSpPr>
              <p:nvPr/>
            </p:nvSpPr>
            <p:spPr bwMode="auto">
              <a:xfrm>
                <a:off x="624" y="624"/>
                <a:ext cx="144" cy="96"/>
              </a:xfrm>
              <a:prstGeom prst="flowChartDecision">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2" name="Group 68"/>
            <p:cNvGrpSpPr>
              <a:grpSpLocks/>
            </p:cNvGrpSpPr>
            <p:nvPr/>
          </p:nvGrpSpPr>
          <p:grpSpPr bwMode="auto">
            <a:xfrm rot="3399677">
              <a:off x="2873" y="1561"/>
              <a:ext cx="72" cy="250"/>
              <a:chOff x="1104" y="624"/>
              <a:chExt cx="96" cy="336"/>
            </a:xfrm>
          </p:grpSpPr>
          <p:sp>
            <p:nvSpPr>
              <p:cNvPr id="149" name="Line 69"/>
              <p:cNvSpPr>
                <a:spLocks noChangeShapeType="1"/>
              </p:cNvSpPr>
              <p:nvPr/>
            </p:nvSpPr>
            <p:spPr bwMode="auto">
              <a:xfrm>
                <a:off x="1152" y="720"/>
                <a:ext cx="0" cy="24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0" name="AutoShape 70"/>
              <p:cNvSpPr>
                <a:spLocks noChangeArrowheads="1"/>
              </p:cNvSpPr>
              <p:nvPr/>
            </p:nvSpPr>
            <p:spPr bwMode="auto">
              <a:xfrm>
                <a:off x="1104" y="624"/>
                <a:ext cx="96" cy="96"/>
              </a:xfrm>
              <a:prstGeom prst="flowChartConnector">
                <a:avLst/>
              </a:prstGeom>
              <a:solidFill>
                <a:srgbClr val="CC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3" name="Group 71"/>
            <p:cNvGrpSpPr>
              <a:grpSpLocks/>
            </p:cNvGrpSpPr>
            <p:nvPr/>
          </p:nvGrpSpPr>
          <p:grpSpPr bwMode="auto">
            <a:xfrm rot="-847392">
              <a:off x="1890" y="1130"/>
              <a:ext cx="72" cy="250"/>
              <a:chOff x="1104" y="624"/>
              <a:chExt cx="96" cy="336"/>
            </a:xfrm>
          </p:grpSpPr>
          <p:sp>
            <p:nvSpPr>
              <p:cNvPr id="147" name="Line 72"/>
              <p:cNvSpPr>
                <a:spLocks noChangeShapeType="1"/>
              </p:cNvSpPr>
              <p:nvPr/>
            </p:nvSpPr>
            <p:spPr bwMode="auto">
              <a:xfrm>
                <a:off x="1152" y="720"/>
                <a:ext cx="0" cy="24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8" name="AutoShape 73"/>
              <p:cNvSpPr>
                <a:spLocks noChangeArrowheads="1"/>
              </p:cNvSpPr>
              <p:nvPr/>
            </p:nvSpPr>
            <p:spPr bwMode="auto">
              <a:xfrm>
                <a:off x="1104" y="624"/>
                <a:ext cx="96" cy="96"/>
              </a:xfrm>
              <a:prstGeom prst="flowChartConnector">
                <a:avLst/>
              </a:prstGeom>
              <a:solidFill>
                <a:srgbClr val="CC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4" name="Group 74"/>
            <p:cNvGrpSpPr>
              <a:grpSpLocks/>
            </p:cNvGrpSpPr>
            <p:nvPr/>
          </p:nvGrpSpPr>
          <p:grpSpPr bwMode="auto">
            <a:xfrm rot="-1308084">
              <a:off x="1665" y="1190"/>
              <a:ext cx="107" cy="250"/>
              <a:chOff x="624" y="624"/>
              <a:chExt cx="144" cy="336"/>
            </a:xfrm>
          </p:grpSpPr>
          <p:sp>
            <p:nvSpPr>
              <p:cNvPr id="145" name="Line 75"/>
              <p:cNvSpPr>
                <a:spLocks noChangeShapeType="1"/>
              </p:cNvSpPr>
              <p:nvPr/>
            </p:nvSpPr>
            <p:spPr bwMode="auto">
              <a:xfrm>
                <a:off x="704" y="720"/>
                <a:ext cx="0" cy="24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6" name="AutoShape 76"/>
              <p:cNvSpPr>
                <a:spLocks noChangeArrowheads="1"/>
              </p:cNvSpPr>
              <p:nvPr/>
            </p:nvSpPr>
            <p:spPr bwMode="auto">
              <a:xfrm>
                <a:off x="624" y="624"/>
                <a:ext cx="144" cy="96"/>
              </a:xfrm>
              <a:prstGeom prst="flowChartDecision">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5" name="Group 77"/>
            <p:cNvGrpSpPr>
              <a:grpSpLocks/>
            </p:cNvGrpSpPr>
            <p:nvPr/>
          </p:nvGrpSpPr>
          <p:grpSpPr bwMode="auto">
            <a:xfrm rot="4102505">
              <a:off x="2927" y="1757"/>
              <a:ext cx="108" cy="250"/>
              <a:chOff x="624" y="624"/>
              <a:chExt cx="144" cy="336"/>
            </a:xfrm>
          </p:grpSpPr>
          <p:sp>
            <p:nvSpPr>
              <p:cNvPr id="143" name="Line 78"/>
              <p:cNvSpPr>
                <a:spLocks noChangeShapeType="1"/>
              </p:cNvSpPr>
              <p:nvPr/>
            </p:nvSpPr>
            <p:spPr bwMode="auto">
              <a:xfrm>
                <a:off x="704" y="720"/>
                <a:ext cx="0" cy="24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 name="AutoShape 79"/>
              <p:cNvSpPr>
                <a:spLocks noChangeArrowheads="1"/>
              </p:cNvSpPr>
              <p:nvPr/>
            </p:nvSpPr>
            <p:spPr bwMode="auto">
              <a:xfrm>
                <a:off x="624" y="624"/>
                <a:ext cx="144" cy="96"/>
              </a:xfrm>
              <a:prstGeom prst="flowChartDecision">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6" name="Group 80"/>
            <p:cNvGrpSpPr>
              <a:grpSpLocks/>
            </p:cNvGrpSpPr>
            <p:nvPr/>
          </p:nvGrpSpPr>
          <p:grpSpPr bwMode="auto">
            <a:xfrm rot="5059798">
              <a:off x="2981" y="2026"/>
              <a:ext cx="71" cy="250"/>
              <a:chOff x="1104" y="624"/>
              <a:chExt cx="96" cy="336"/>
            </a:xfrm>
          </p:grpSpPr>
          <p:sp>
            <p:nvSpPr>
              <p:cNvPr id="141" name="Line 81"/>
              <p:cNvSpPr>
                <a:spLocks noChangeShapeType="1"/>
              </p:cNvSpPr>
              <p:nvPr/>
            </p:nvSpPr>
            <p:spPr bwMode="auto">
              <a:xfrm>
                <a:off x="1152" y="720"/>
                <a:ext cx="0" cy="24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2" name="AutoShape 82"/>
              <p:cNvSpPr>
                <a:spLocks noChangeArrowheads="1"/>
              </p:cNvSpPr>
              <p:nvPr/>
            </p:nvSpPr>
            <p:spPr bwMode="auto">
              <a:xfrm>
                <a:off x="1104" y="624"/>
                <a:ext cx="96" cy="96"/>
              </a:xfrm>
              <a:prstGeom prst="flowChartConnector">
                <a:avLst/>
              </a:prstGeom>
              <a:solidFill>
                <a:srgbClr val="CC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7" name="Group 83"/>
            <p:cNvGrpSpPr>
              <a:grpSpLocks/>
            </p:cNvGrpSpPr>
            <p:nvPr/>
          </p:nvGrpSpPr>
          <p:grpSpPr bwMode="auto">
            <a:xfrm rot="-1798719">
              <a:off x="1533" y="1273"/>
              <a:ext cx="71" cy="250"/>
              <a:chOff x="1104" y="624"/>
              <a:chExt cx="96" cy="336"/>
            </a:xfrm>
          </p:grpSpPr>
          <p:sp>
            <p:nvSpPr>
              <p:cNvPr id="139" name="Line 84"/>
              <p:cNvSpPr>
                <a:spLocks noChangeShapeType="1"/>
              </p:cNvSpPr>
              <p:nvPr/>
            </p:nvSpPr>
            <p:spPr bwMode="auto">
              <a:xfrm>
                <a:off x="1152" y="720"/>
                <a:ext cx="0" cy="24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 name="AutoShape 85"/>
              <p:cNvSpPr>
                <a:spLocks noChangeArrowheads="1"/>
              </p:cNvSpPr>
              <p:nvPr/>
            </p:nvSpPr>
            <p:spPr bwMode="auto">
              <a:xfrm>
                <a:off x="1104" y="624"/>
                <a:ext cx="96" cy="96"/>
              </a:xfrm>
              <a:prstGeom prst="flowChartConnector">
                <a:avLst/>
              </a:prstGeom>
              <a:solidFill>
                <a:srgbClr val="CC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8" name="Group 86"/>
            <p:cNvGrpSpPr>
              <a:grpSpLocks/>
            </p:cNvGrpSpPr>
            <p:nvPr/>
          </p:nvGrpSpPr>
          <p:grpSpPr bwMode="auto">
            <a:xfrm rot="-2598918">
              <a:off x="1365" y="1406"/>
              <a:ext cx="108" cy="250"/>
              <a:chOff x="624" y="624"/>
              <a:chExt cx="144" cy="336"/>
            </a:xfrm>
          </p:grpSpPr>
          <p:sp>
            <p:nvSpPr>
              <p:cNvPr id="137" name="Line 87"/>
              <p:cNvSpPr>
                <a:spLocks noChangeShapeType="1"/>
              </p:cNvSpPr>
              <p:nvPr/>
            </p:nvSpPr>
            <p:spPr bwMode="auto">
              <a:xfrm>
                <a:off x="704" y="720"/>
                <a:ext cx="0" cy="24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 name="AutoShape 88"/>
              <p:cNvSpPr>
                <a:spLocks noChangeArrowheads="1"/>
              </p:cNvSpPr>
              <p:nvPr/>
            </p:nvSpPr>
            <p:spPr bwMode="auto">
              <a:xfrm>
                <a:off x="624" y="624"/>
                <a:ext cx="144" cy="96"/>
              </a:xfrm>
              <a:prstGeom prst="flowChartDecision">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9" name="Group 89"/>
            <p:cNvGrpSpPr>
              <a:grpSpLocks/>
            </p:cNvGrpSpPr>
            <p:nvPr/>
          </p:nvGrpSpPr>
          <p:grpSpPr bwMode="auto">
            <a:xfrm rot="6008527">
              <a:off x="2951" y="2187"/>
              <a:ext cx="107" cy="250"/>
              <a:chOff x="624" y="624"/>
              <a:chExt cx="144" cy="336"/>
            </a:xfrm>
          </p:grpSpPr>
          <p:sp>
            <p:nvSpPr>
              <p:cNvPr id="135" name="Line 90"/>
              <p:cNvSpPr>
                <a:spLocks noChangeShapeType="1"/>
              </p:cNvSpPr>
              <p:nvPr/>
            </p:nvSpPr>
            <p:spPr bwMode="auto">
              <a:xfrm>
                <a:off x="704" y="720"/>
                <a:ext cx="0" cy="24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 name="AutoShape 91"/>
              <p:cNvSpPr>
                <a:spLocks noChangeArrowheads="1"/>
              </p:cNvSpPr>
              <p:nvPr/>
            </p:nvSpPr>
            <p:spPr bwMode="auto">
              <a:xfrm>
                <a:off x="624" y="624"/>
                <a:ext cx="144" cy="96"/>
              </a:xfrm>
              <a:prstGeom prst="flowChartDecision">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0" name="Group 92"/>
            <p:cNvGrpSpPr>
              <a:grpSpLocks/>
            </p:cNvGrpSpPr>
            <p:nvPr/>
          </p:nvGrpSpPr>
          <p:grpSpPr bwMode="auto">
            <a:xfrm rot="-14262863">
              <a:off x="2885" y="2439"/>
              <a:ext cx="71" cy="249"/>
              <a:chOff x="1104" y="624"/>
              <a:chExt cx="96" cy="336"/>
            </a:xfrm>
          </p:grpSpPr>
          <p:sp>
            <p:nvSpPr>
              <p:cNvPr id="133" name="Line 93"/>
              <p:cNvSpPr>
                <a:spLocks noChangeShapeType="1"/>
              </p:cNvSpPr>
              <p:nvPr/>
            </p:nvSpPr>
            <p:spPr bwMode="auto">
              <a:xfrm>
                <a:off x="1152" y="720"/>
                <a:ext cx="0" cy="24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4" name="AutoShape 94"/>
              <p:cNvSpPr>
                <a:spLocks noChangeArrowheads="1"/>
              </p:cNvSpPr>
              <p:nvPr/>
            </p:nvSpPr>
            <p:spPr bwMode="auto">
              <a:xfrm>
                <a:off x="1104" y="624"/>
                <a:ext cx="96" cy="96"/>
              </a:xfrm>
              <a:prstGeom prst="flowChartConnector">
                <a:avLst/>
              </a:prstGeom>
              <a:solidFill>
                <a:srgbClr val="66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1" name="Group 95"/>
            <p:cNvGrpSpPr>
              <a:grpSpLocks/>
            </p:cNvGrpSpPr>
            <p:nvPr/>
          </p:nvGrpSpPr>
          <p:grpSpPr bwMode="auto">
            <a:xfrm rot="-3157065">
              <a:off x="1282" y="1543"/>
              <a:ext cx="71" cy="250"/>
              <a:chOff x="1104" y="624"/>
              <a:chExt cx="96" cy="336"/>
            </a:xfrm>
          </p:grpSpPr>
          <p:sp>
            <p:nvSpPr>
              <p:cNvPr id="131" name="Line 96"/>
              <p:cNvSpPr>
                <a:spLocks noChangeShapeType="1"/>
              </p:cNvSpPr>
              <p:nvPr/>
            </p:nvSpPr>
            <p:spPr bwMode="auto">
              <a:xfrm>
                <a:off x="1152" y="720"/>
                <a:ext cx="0" cy="24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2" name="AutoShape 97"/>
              <p:cNvSpPr>
                <a:spLocks noChangeArrowheads="1"/>
              </p:cNvSpPr>
              <p:nvPr/>
            </p:nvSpPr>
            <p:spPr bwMode="auto">
              <a:xfrm>
                <a:off x="1104" y="624"/>
                <a:ext cx="96" cy="96"/>
              </a:xfrm>
              <a:prstGeom prst="flowChartConnector">
                <a:avLst/>
              </a:prstGeom>
              <a:solidFill>
                <a:srgbClr val="CC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2" name="Group 98"/>
            <p:cNvGrpSpPr>
              <a:grpSpLocks/>
            </p:cNvGrpSpPr>
            <p:nvPr/>
          </p:nvGrpSpPr>
          <p:grpSpPr bwMode="auto">
            <a:xfrm rot="17271736">
              <a:off x="1159" y="1789"/>
              <a:ext cx="107" cy="250"/>
              <a:chOff x="624" y="624"/>
              <a:chExt cx="144" cy="336"/>
            </a:xfrm>
          </p:grpSpPr>
          <p:sp>
            <p:nvSpPr>
              <p:cNvPr id="129" name="Line 99"/>
              <p:cNvSpPr>
                <a:spLocks noChangeShapeType="1"/>
              </p:cNvSpPr>
              <p:nvPr/>
            </p:nvSpPr>
            <p:spPr bwMode="auto">
              <a:xfrm>
                <a:off x="704" y="720"/>
                <a:ext cx="0" cy="24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0" name="AutoShape 100"/>
              <p:cNvSpPr>
                <a:spLocks noChangeArrowheads="1"/>
              </p:cNvSpPr>
              <p:nvPr/>
            </p:nvSpPr>
            <p:spPr bwMode="auto">
              <a:xfrm>
                <a:off x="624" y="624"/>
                <a:ext cx="144" cy="96"/>
              </a:xfrm>
              <a:prstGeom prst="flowChartDecision">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3" name="Group 101"/>
            <p:cNvGrpSpPr>
              <a:grpSpLocks/>
            </p:cNvGrpSpPr>
            <p:nvPr/>
          </p:nvGrpSpPr>
          <p:grpSpPr bwMode="auto">
            <a:xfrm rot="7963542">
              <a:off x="2641" y="2702"/>
              <a:ext cx="108" cy="250"/>
              <a:chOff x="624" y="624"/>
              <a:chExt cx="144" cy="336"/>
            </a:xfrm>
          </p:grpSpPr>
          <p:sp>
            <p:nvSpPr>
              <p:cNvPr id="127" name="Line 102"/>
              <p:cNvSpPr>
                <a:spLocks noChangeShapeType="1"/>
              </p:cNvSpPr>
              <p:nvPr/>
            </p:nvSpPr>
            <p:spPr bwMode="auto">
              <a:xfrm>
                <a:off x="704" y="720"/>
                <a:ext cx="0" cy="24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 name="AutoShape 103"/>
              <p:cNvSpPr>
                <a:spLocks noChangeArrowheads="1"/>
              </p:cNvSpPr>
              <p:nvPr/>
            </p:nvSpPr>
            <p:spPr bwMode="auto">
              <a:xfrm>
                <a:off x="624" y="624"/>
                <a:ext cx="144" cy="96"/>
              </a:xfrm>
              <a:prstGeom prst="flowChartDecision">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4" name="Group 104"/>
            <p:cNvGrpSpPr>
              <a:grpSpLocks/>
            </p:cNvGrpSpPr>
            <p:nvPr/>
          </p:nvGrpSpPr>
          <p:grpSpPr bwMode="auto">
            <a:xfrm rot="9196393">
              <a:off x="2498" y="2834"/>
              <a:ext cx="72" cy="250"/>
              <a:chOff x="1104" y="624"/>
              <a:chExt cx="96" cy="336"/>
            </a:xfrm>
          </p:grpSpPr>
          <p:sp>
            <p:nvSpPr>
              <p:cNvPr id="125" name="Line 105"/>
              <p:cNvSpPr>
                <a:spLocks noChangeShapeType="1"/>
              </p:cNvSpPr>
              <p:nvPr/>
            </p:nvSpPr>
            <p:spPr bwMode="auto">
              <a:xfrm>
                <a:off x="1152" y="720"/>
                <a:ext cx="0" cy="24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 name="AutoShape 106"/>
              <p:cNvSpPr>
                <a:spLocks noChangeArrowheads="1"/>
              </p:cNvSpPr>
              <p:nvPr/>
            </p:nvSpPr>
            <p:spPr bwMode="auto">
              <a:xfrm>
                <a:off x="1104" y="624"/>
                <a:ext cx="96" cy="96"/>
              </a:xfrm>
              <a:prstGeom prst="flowChartConnector">
                <a:avLst/>
              </a:prstGeom>
              <a:solidFill>
                <a:srgbClr val="CC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5" name="Group 107"/>
            <p:cNvGrpSpPr>
              <a:grpSpLocks/>
            </p:cNvGrpSpPr>
            <p:nvPr/>
          </p:nvGrpSpPr>
          <p:grpSpPr bwMode="auto">
            <a:xfrm rot="15808583">
              <a:off x="1157" y="2062"/>
              <a:ext cx="71" cy="250"/>
              <a:chOff x="1104" y="624"/>
              <a:chExt cx="96" cy="336"/>
            </a:xfrm>
          </p:grpSpPr>
          <p:sp>
            <p:nvSpPr>
              <p:cNvPr id="123" name="Line 108"/>
              <p:cNvSpPr>
                <a:spLocks noChangeShapeType="1"/>
              </p:cNvSpPr>
              <p:nvPr/>
            </p:nvSpPr>
            <p:spPr bwMode="auto">
              <a:xfrm>
                <a:off x="1152" y="720"/>
                <a:ext cx="0" cy="24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 name="AutoShape 109"/>
              <p:cNvSpPr>
                <a:spLocks noChangeArrowheads="1"/>
              </p:cNvSpPr>
              <p:nvPr/>
            </p:nvSpPr>
            <p:spPr bwMode="auto">
              <a:xfrm>
                <a:off x="1104" y="624"/>
                <a:ext cx="96" cy="96"/>
              </a:xfrm>
              <a:prstGeom prst="flowChartConnector">
                <a:avLst/>
              </a:prstGeom>
              <a:solidFill>
                <a:srgbClr val="CC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6" name="Group 110"/>
            <p:cNvGrpSpPr>
              <a:grpSpLocks/>
            </p:cNvGrpSpPr>
            <p:nvPr/>
          </p:nvGrpSpPr>
          <p:grpSpPr bwMode="auto">
            <a:xfrm rot="-6321801">
              <a:off x="1211" y="2328"/>
              <a:ext cx="108" cy="251"/>
              <a:chOff x="624" y="624"/>
              <a:chExt cx="144" cy="336"/>
            </a:xfrm>
          </p:grpSpPr>
          <p:sp>
            <p:nvSpPr>
              <p:cNvPr id="121" name="Line 111"/>
              <p:cNvSpPr>
                <a:spLocks noChangeShapeType="1"/>
              </p:cNvSpPr>
              <p:nvPr/>
            </p:nvSpPr>
            <p:spPr bwMode="auto">
              <a:xfrm>
                <a:off x="704" y="720"/>
                <a:ext cx="0" cy="24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 name="AutoShape 112"/>
              <p:cNvSpPr>
                <a:spLocks noChangeArrowheads="1"/>
              </p:cNvSpPr>
              <p:nvPr/>
            </p:nvSpPr>
            <p:spPr bwMode="auto">
              <a:xfrm>
                <a:off x="624" y="624"/>
                <a:ext cx="144" cy="96"/>
              </a:xfrm>
              <a:prstGeom prst="flowChartDecision">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7" name="Group 113"/>
            <p:cNvGrpSpPr>
              <a:grpSpLocks/>
            </p:cNvGrpSpPr>
            <p:nvPr/>
          </p:nvGrpSpPr>
          <p:grpSpPr bwMode="auto">
            <a:xfrm rot="-13697791">
              <a:off x="2785" y="2573"/>
              <a:ext cx="106" cy="250"/>
              <a:chOff x="624" y="624"/>
              <a:chExt cx="144" cy="336"/>
            </a:xfrm>
          </p:grpSpPr>
          <p:sp>
            <p:nvSpPr>
              <p:cNvPr id="119" name="Line 114"/>
              <p:cNvSpPr>
                <a:spLocks noChangeShapeType="1"/>
              </p:cNvSpPr>
              <p:nvPr/>
            </p:nvSpPr>
            <p:spPr bwMode="auto">
              <a:xfrm>
                <a:off x="704" y="720"/>
                <a:ext cx="0" cy="24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 name="AutoShape 115"/>
              <p:cNvSpPr>
                <a:spLocks noChangeArrowheads="1"/>
              </p:cNvSpPr>
              <p:nvPr/>
            </p:nvSpPr>
            <p:spPr bwMode="auto">
              <a:xfrm>
                <a:off x="624" y="624"/>
                <a:ext cx="144" cy="96"/>
              </a:xfrm>
              <a:prstGeom prst="flowChartDecision">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8" name="Group 116"/>
            <p:cNvGrpSpPr>
              <a:grpSpLocks/>
            </p:cNvGrpSpPr>
            <p:nvPr/>
          </p:nvGrpSpPr>
          <p:grpSpPr bwMode="auto">
            <a:xfrm rot="10039961">
              <a:off x="2333" y="2901"/>
              <a:ext cx="107" cy="250"/>
              <a:chOff x="624" y="624"/>
              <a:chExt cx="144" cy="336"/>
            </a:xfrm>
          </p:grpSpPr>
          <p:sp>
            <p:nvSpPr>
              <p:cNvPr id="117" name="Line 117"/>
              <p:cNvSpPr>
                <a:spLocks noChangeShapeType="1"/>
              </p:cNvSpPr>
              <p:nvPr/>
            </p:nvSpPr>
            <p:spPr bwMode="auto">
              <a:xfrm>
                <a:off x="704" y="720"/>
                <a:ext cx="0" cy="24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 name="AutoShape 118"/>
              <p:cNvSpPr>
                <a:spLocks noChangeArrowheads="1"/>
              </p:cNvSpPr>
              <p:nvPr/>
            </p:nvSpPr>
            <p:spPr bwMode="auto">
              <a:xfrm>
                <a:off x="624" y="624"/>
                <a:ext cx="144" cy="96"/>
              </a:xfrm>
              <a:prstGeom prst="flowChartDecision">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9" name="Group 119"/>
            <p:cNvGrpSpPr>
              <a:grpSpLocks/>
            </p:cNvGrpSpPr>
            <p:nvPr/>
          </p:nvGrpSpPr>
          <p:grpSpPr bwMode="auto">
            <a:xfrm rot="10544209">
              <a:off x="2156" y="2935"/>
              <a:ext cx="71" cy="250"/>
              <a:chOff x="1104" y="624"/>
              <a:chExt cx="96" cy="336"/>
            </a:xfrm>
          </p:grpSpPr>
          <p:sp>
            <p:nvSpPr>
              <p:cNvPr id="115" name="Line 120"/>
              <p:cNvSpPr>
                <a:spLocks noChangeShapeType="1"/>
              </p:cNvSpPr>
              <p:nvPr/>
            </p:nvSpPr>
            <p:spPr bwMode="auto">
              <a:xfrm>
                <a:off x="1152" y="720"/>
                <a:ext cx="0" cy="24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 name="AutoShape 121"/>
              <p:cNvSpPr>
                <a:spLocks noChangeArrowheads="1"/>
              </p:cNvSpPr>
              <p:nvPr/>
            </p:nvSpPr>
            <p:spPr bwMode="auto">
              <a:xfrm>
                <a:off x="1104" y="624"/>
                <a:ext cx="96" cy="96"/>
              </a:xfrm>
              <a:prstGeom prst="flowChartConnector">
                <a:avLst/>
              </a:prstGeom>
              <a:solidFill>
                <a:srgbClr val="CC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0" name="Group 122"/>
            <p:cNvGrpSpPr>
              <a:grpSpLocks/>
            </p:cNvGrpSpPr>
            <p:nvPr/>
          </p:nvGrpSpPr>
          <p:grpSpPr bwMode="auto">
            <a:xfrm rot="13898127">
              <a:off x="1354" y="2580"/>
              <a:ext cx="71" cy="250"/>
              <a:chOff x="1104" y="624"/>
              <a:chExt cx="96" cy="336"/>
            </a:xfrm>
          </p:grpSpPr>
          <p:sp>
            <p:nvSpPr>
              <p:cNvPr id="113" name="Line 123"/>
              <p:cNvSpPr>
                <a:spLocks noChangeShapeType="1"/>
              </p:cNvSpPr>
              <p:nvPr/>
            </p:nvSpPr>
            <p:spPr bwMode="auto">
              <a:xfrm>
                <a:off x="1152" y="720"/>
                <a:ext cx="0" cy="24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 name="AutoShape 124"/>
              <p:cNvSpPr>
                <a:spLocks noChangeArrowheads="1"/>
              </p:cNvSpPr>
              <p:nvPr/>
            </p:nvSpPr>
            <p:spPr bwMode="auto">
              <a:xfrm>
                <a:off x="1104" y="624"/>
                <a:ext cx="96" cy="96"/>
              </a:xfrm>
              <a:prstGeom prst="flowChartConnector">
                <a:avLst/>
              </a:prstGeom>
              <a:solidFill>
                <a:srgbClr val="CC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1" name="Group 125"/>
            <p:cNvGrpSpPr>
              <a:grpSpLocks/>
            </p:cNvGrpSpPr>
            <p:nvPr/>
          </p:nvGrpSpPr>
          <p:grpSpPr bwMode="auto">
            <a:xfrm rot="12663757">
              <a:off x="1486" y="2738"/>
              <a:ext cx="107" cy="250"/>
              <a:chOff x="624" y="624"/>
              <a:chExt cx="144" cy="336"/>
            </a:xfrm>
          </p:grpSpPr>
          <p:sp>
            <p:nvSpPr>
              <p:cNvPr id="111" name="Line 126"/>
              <p:cNvSpPr>
                <a:spLocks noChangeShapeType="1"/>
              </p:cNvSpPr>
              <p:nvPr/>
            </p:nvSpPr>
            <p:spPr bwMode="auto">
              <a:xfrm>
                <a:off x="704" y="720"/>
                <a:ext cx="0" cy="24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 name="AutoShape 127"/>
              <p:cNvSpPr>
                <a:spLocks noChangeArrowheads="1"/>
              </p:cNvSpPr>
              <p:nvPr/>
            </p:nvSpPr>
            <p:spPr bwMode="auto">
              <a:xfrm>
                <a:off x="624" y="624"/>
                <a:ext cx="144" cy="96"/>
              </a:xfrm>
              <a:prstGeom prst="flowChartDecision">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2" name="Group 128"/>
            <p:cNvGrpSpPr>
              <a:grpSpLocks/>
            </p:cNvGrpSpPr>
            <p:nvPr/>
          </p:nvGrpSpPr>
          <p:grpSpPr bwMode="auto">
            <a:xfrm rot="11157428">
              <a:off x="1930" y="2932"/>
              <a:ext cx="108" cy="251"/>
              <a:chOff x="624" y="624"/>
              <a:chExt cx="144" cy="336"/>
            </a:xfrm>
          </p:grpSpPr>
          <p:sp>
            <p:nvSpPr>
              <p:cNvPr id="109" name="Line 129"/>
              <p:cNvSpPr>
                <a:spLocks noChangeShapeType="1"/>
              </p:cNvSpPr>
              <p:nvPr/>
            </p:nvSpPr>
            <p:spPr bwMode="auto">
              <a:xfrm>
                <a:off x="704" y="720"/>
                <a:ext cx="0" cy="24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 name="AutoShape 130"/>
              <p:cNvSpPr>
                <a:spLocks noChangeArrowheads="1"/>
              </p:cNvSpPr>
              <p:nvPr/>
            </p:nvSpPr>
            <p:spPr bwMode="auto">
              <a:xfrm>
                <a:off x="624" y="624"/>
                <a:ext cx="144" cy="96"/>
              </a:xfrm>
              <a:prstGeom prst="flowChartDecision">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3" name="Group 131"/>
            <p:cNvGrpSpPr>
              <a:grpSpLocks/>
            </p:cNvGrpSpPr>
            <p:nvPr/>
          </p:nvGrpSpPr>
          <p:grpSpPr bwMode="auto">
            <a:xfrm>
              <a:off x="1677" y="2867"/>
              <a:ext cx="83" cy="241"/>
              <a:chOff x="1677" y="2867"/>
              <a:chExt cx="83" cy="241"/>
            </a:xfrm>
          </p:grpSpPr>
          <p:sp>
            <p:nvSpPr>
              <p:cNvPr id="107" name="Line 132"/>
              <p:cNvSpPr>
                <a:spLocks noChangeShapeType="1"/>
              </p:cNvSpPr>
              <p:nvPr/>
            </p:nvSpPr>
            <p:spPr bwMode="auto">
              <a:xfrm rot="12113125">
                <a:off x="1760" y="2867"/>
                <a:ext cx="0" cy="17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 name="AutoShape 133"/>
              <p:cNvSpPr>
                <a:spLocks noChangeArrowheads="1"/>
              </p:cNvSpPr>
              <p:nvPr/>
            </p:nvSpPr>
            <p:spPr bwMode="auto">
              <a:xfrm rot="12113125">
                <a:off x="1677" y="3037"/>
                <a:ext cx="72" cy="71"/>
              </a:xfrm>
              <a:prstGeom prst="flowChartConnector">
                <a:avLst/>
              </a:prstGeom>
              <a:solidFill>
                <a:srgbClr val="CC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4" name="Freeform 134"/>
            <p:cNvSpPr>
              <a:spLocks/>
            </p:cNvSpPr>
            <p:nvPr/>
          </p:nvSpPr>
          <p:spPr bwMode="auto">
            <a:xfrm>
              <a:off x="2100" y="2380"/>
              <a:ext cx="266" cy="393"/>
            </a:xfrm>
            <a:custGeom>
              <a:avLst/>
              <a:gdLst>
                <a:gd name="T0" fmla="*/ 8 w 440"/>
                <a:gd name="T1" fmla="*/ 64 h 648"/>
                <a:gd name="T2" fmla="*/ 152 w 440"/>
                <a:gd name="T3" fmla="*/ 16 h 648"/>
                <a:gd name="T4" fmla="*/ 200 w 440"/>
                <a:gd name="T5" fmla="*/ 160 h 648"/>
                <a:gd name="T6" fmla="*/ 56 w 440"/>
                <a:gd name="T7" fmla="*/ 256 h 648"/>
                <a:gd name="T8" fmla="*/ 8 w 440"/>
                <a:gd name="T9" fmla="*/ 160 h 648"/>
                <a:gd name="T10" fmla="*/ 104 w 440"/>
                <a:gd name="T11" fmla="*/ 112 h 648"/>
                <a:gd name="T12" fmla="*/ 248 w 440"/>
                <a:gd name="T13" fmla="*/ 160 h 648"/>
                <a:gd name="T14" fmla="*/ 296 w 440"/>
                <a:gd name="T15" fmla="*/ 304 h 648"/>
                <a:gd name="T16" fmla="*/ 152 w 440"/>
                <a:gd name="T17" fmla="*/ 400 h 648"/>
                <a:gd name="T18" fmla="*/ 104 w 440"/>
                <a:gd name="T19" fmla="*/ 352 h 648"/>
                <a:gd name="T20" fmla="*/ 152 w 440"/>
                <a:gd name="T21" fmla="*/ 256 h 648"/>
                <a:gd name="T22" fmla="*/ 248 w 440"/>
                <a:gd name="T23" fmla="*/ 256 h 648"/>
                <a:gd name="T24" fmla="*/ 392 w 440"/>
                <a:gd name="T25" fmla="*/ 352 h 648"/>
                <a:gd name="T26" fmla="*/ 248 w 440"/>
                <a:gd name="T27" fmla="*/ 496 h 648"/>
                <a:gd name="T28" fmla="*/ 152 w 440"/>
                <a:gd name="T29" fmla="*/ 496 h 648"/>
                <a:gd name="T30" fmla="*/ 248 w 440"/>
                <a:gd name="T31" fmla="*/ 400 h 648"/>
                <a:gd name="T32" fmla="*/ 392 w 440"/>
                <a:gd name="T33" fmla="*/ 496 h 648"/>
                <a:gd name="T34" fmla="*/ 344 w 440"/>
                <a:gd name="T35" fmla="*/ 592 h 648"/>
                <a:gd name="T36" fmla="*/ 200 w 440"/>
                <a:gd name="T37" fmla="*/ 640 h 648"/>
                <a:gd name="T38" fmla="*/ 296 w 440"/>
                <a:gd name="T39" fmla="*/ 544 h 648"/>
                <a:gd name="T40" fmla="*/ 392 w 440"/>
                <a:gd name="T41" fmla="*/ 544 h 648"/>
                <a:gd name="T42" fmla="*/ 440 w 440"/>
                <a:gd name="T43" fmla="*/ 592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0" h="648">
                  <a:moveTo>
                    <a:pt x="8" y="64"/>
                  </a:moveTo>
                  <a:cubicBezTo>
                    <a:pt x="64" y="32"/>
                    <a:pt x="120" y="0"/>
                    <a:pt x="152" y="16"/>
                  </a:cubicBezTo>
                  <a:cubicBezTo>
                    <a:pt x="184" y="32"/>
                    <a:pt x="216" y="120"/>
                    <a:pt x="200" y="160"/>
                  </a:cubicBezTo>
                  <a:cubicBezTo>
                    <a:pt x="184" y="200"/>
                    <a:pt x="88" y="256"/>
                    <a:pt x="56" y="256"/>
                  </a:cubicBezTo>
                  <a:cubicBezTo>
                    <a:pt x="24" y="256"/>
                    <a:pt x="0" y="184"/>
                    <a:pt x="8" y="160"/>
                  </a:cubicBezTo>
                  <a:cubicBezTo>
                    <a:pt x="16" y="136"/>
                    <a:pt x="64" y="112"/>
                    <a:pt x="104" y="112"/>
                  </a:cubicBezTo>
                  <a:cubicBezTo>
                    <a:pt x="144" y="112"/>
                    <a:pt x="216" y="128"/>
                    <a:pt x="248" y="160"/>
                  </a:cubicBezTo>
                  <a:cubicBezTo>
                    <a:pt x="280" y="192"/>
                    <a:pt x="312" y="264"/>
                    <a:pt x="296" y="304"/>
                  </a:cubicBezTo>
                  <a:cubicBezTo>
                    <a:pt x="280" y="344"/>
                    <a:pt x="184" y="392"/>
                    <a:pt x="152" y="400"/>
                  </a:cubicBezTo>
                  <a:cubicBezTo>
                    <a:pt x="120" y="408"/>
                    <a:pt x="104" y="376"/>
                    <a:pt x="104" y="352"/>
                  </a:cubicBezTo>
                  <a:cubicBezTo>
                    <a:pt x="104" y="328"/>
                    <a:pt x="128" y="272"/>
                    <a:pt x="152" y="256"/>
                  </a:cubicBezTo>
                  <a:cubicBezTo>
                    <a:pt x="176" y="240"/>
                    <a:pt x="208" y="240"/>
                    <a:pt x="248" y="256"/>
                  </a:cubicBezTo>
                  <a:cubicBezTo>
                    <a:pt x="288" y="272"/>
                    <a:pt x="392" y="312"/>
                    <a:pt x="392" y="352"/>
                  </a:cubicBezTo>
                  <a:cubicBezTo>
                    <a:pt x="392" y="392"/>
                    <a:pt x="288" y="472"/>
                    <a:pt x="248" y="496"/>
                  </a:cubicBezTo>
                  <a:cubicBezTo>
                    <a:pt x="208" y="520"/>
                    <a:pt x="152" y="512"/>
                    <a:pt x="152" y="496"/>
                  </a:cubicBezTo>
                  <a:cubicBezTo>
                    <a:pt x="152" y="480"/>
                    <a:pt x="208" y="400"/>
                    <a:pt x="248" y="400"/>
                  </a:cubicBezTo>
                  <a:cubicBezTo>
                    <a:pt x="288" y="400"/>
                    <a:pt x="376" y="464"/>
                    <a:pt x="392" y="496"/>
                  </a:cubicBezTo>
                  <a:cubicBezTo>
                    <a:pt x="408" y="528"/>
                    <a:pt x="376" y="568"/>
                    <a:pt x="344" y="592"/>
                  </a:cubicBezTo>
                  <a:cubicBezTo>
                    <a:pt x="312" y="616"/>
                    <a:pt x="208" y="648"/>
                    <a:pt x="200" y="640"/>
                  </a:cubicBezTo>
                  <a:cubicBezTo>
                    <a:pt x="192" y="632"/>
                    <a:pt x="264" y="560"/>
                    <a:pt x="296" y="544"/>
                  </a:cubicBezTo>
                  <a:cubicBezTo>
                    <a:pt x="328" y="528"/>
                    <a:pt x="368" y="536"/>
                    <a:pt x="392" y="544"/>
                  </a:cubicBezTo>
                  <a:cubicBezTo>
                    <a:pt x="416" y="552"/>
                    <a:pt x="428" y="572"/>
                    <a:pt x="440" y="592"/>
                  </a:cubicBezTo>
                </a:path>
              </a:pathLst>
            </a:custGeom>
            <a:noFill/>
            <a:ln w="57150" cmpd="sng">
              <a:solidFill>
                <a:schemeClr val="accent2"/>
              </a:solidFill>
              <a:round/>
              <a:headEnd/>
              <a:tailEnd/>
            </a:ln>
            <a:effectLst>
              <a:prstShdw prst="shdw18" dist="17961" dir="13500000">
                <a:schemeClr val="accent2">
                  <a:gamma/>
                  <a:shade val="60000"/>
                  <a:invGamma/>
                </a:schemeClr>
              </a:prst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85" name="Freeform 135"/>
            <p:cNvSpPr>
              <a:spLocks/>
            </p:cNvSpPr>
            <p:nvPr/>
          </p:nvSpPr>
          <p:spPr bwMode="auto">
            <a:xfrm rot="2129734">
              <a:off x="2395" y="2086"/>
              <a:ext cx="299" cy="441"/>
            </a:xfrm>
            <a:custGeom>
              <a:avLst/>
              <a:gdLst>
                <a:gd name="T0" fmla="*/ 8 w 440"/>
                <a:gd name="T1" fmla="*/ 64 h 648"/>
                <a:gd name="T2" fmla="*/ 152 w 440"/>
                <a:gd name="T3" fmla="*/ 16 h 648"/>
                <a:gd name="T4" fmla="*/ 200 w 440"/>
                <a:gd name="T5" fmla="*/ 160 h 648"/>
                <a:gd name="T6" fmla="*/ 56 w 440"/>
                <a:gd name="T7" fmla="*/ 256 h 648"/>
                <a:gd name="T8" fmla="*/ 8 w 440"/>
                <a:gd name="T9" fmla="*/ 160 h 648"/>
                <a:gd name="T10" fmla="*/ 104 w 440"/>
                <a:gd name="T11" fmla="*/ 112 h 648"/>
                <a:gd name="T12" fmla="*/ 248 w 440"/>
                <a:gd name="T13" fmla="*/ 160 h 648"/>
                <a:gd name="T14" fmla="*/ 296 w 440"/>
                <a:gd name="T15" fmla="*/ 304 h 648"/>
                <a:gd name="T16" fmla="*/ 152 w 440"/>
                <a:gd name="T17" fmla="*/ 400 h 648"/>
                <a:gd name="T18" fmla="*/ 104 w 440"/>
                <a:gd name="T19" fmla="*/ 352 h 648"/>
                <a:gd name="T20" fmla="*/ 152 w 440"/>
                <a:gd name="T21" fmla="*/ 256 h 648"/>
                <a:gd name="T22" fmla="*/ 248 w 440"/>
                <a:gd name="T23" fmla="*/ 256 h 648"/>
                <a:gd name="T24" fmla="*/ 392 w 440"/>
                <a:gd name="T25" fmla="*/ 352 h 648"/>
                <a:gd name="T26" fmla="*/ 248 w 440"/>
                <a:gd name="T27" fmla="*/ 496 h 648"/>
                <a:gd name="T28" fmla="*/ 152 w 440"/>
                <a:gd name="T29" fmla="*/ 496 h 648"/>
                <a:gd name="T30" fmla="*/ 248 w 440"/>
                <a:gd name="T31" fmla="*/ 400 h 648"/>
                <a:gd name="T32" fmla="*/ 392 w 440"/>
                <a:gd name="T33" fmla="*/ 496 h 648"/>
                <a:gd name="T34" fmla="*/ 344 w 440"/>
                <a:gd name="T35" fmla="*/ 592 h 648"/>
                <a:gd name="T36" fmla="*/ 200 w 440"/>
                <a:gd name="T37" fmla="*/ 640 h 648"/>
                <a:gd name="T38" fmla="*/ 296 w 440"/>
                <a:gd name="T39" fmla="*/ 544 h 648"/>
                <a:gd name="T40" fmla="*/ 392 w 440"/>
                <a:gd name="T41" fmla="*/ 544 h 648"/>
                <a:gd name="T42" fmla="*/ 440 w 440"/>
                <a:gd name="T43" fmla="*/ 592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0" h="648">
                  <a:moveTo>
                    <a:pt x="8" y="64"/>
                  </a:moveTo>
                  <a:cubicBezTo>
                    <a:pt x="64" y="32"/>
                    <a:pt x="120" y="0"/>
                    <a:pt x="152" y="16"/>
                  </a:cubicBezTo>
                  <a:cubicBezTo>
                    <a:pt x="184" y="32"/>
                    <a:pt x="216" y="120"/>
                    <a:pt x="200" y="160"/>
                  </a:cubicBezTo>
                  <a:cubicBezTo>
                    <a:pt x="184" y="200"/>
                    <a:pt x="88" y="256"/>
                    <a:pt x="56" y="256"/>
                  </a:cubicBezTo>
                  <a:cubicBezTo>
                    <a:pt x="24" y="256"/>
                    <a:pt x="0" y="184"/>
                    <a:pt x="8" y="160"/>
                  </a:cubicBezTo>
                  <a:cubicBezTo>
                    <a:pt x="16" y="136"/>
                    <a:pt x="64" y="112"/>
                    <a:pt x="104" y="112"/>
                  </a:cubicBezTo>
                  <a:cubicBezTo>
                    <a:pt x="144" y="112"/>
                    <a:pt x="216" y="128"/>
                    <a:pt x="248" y="160"/>
                  </a:cubicBezTo>
                  <a:cubicBezTo>
                    <a:pt x="280" y="192"/>
                    <a:pt x="312" y="264"/>
                    <a:pt x="296" y="304"/>
                  </a:cubicBezTo>
                  <a:cubicBezTo>
                    <a:pt x="280" y="344"/>
                    <a:pt x="184" y="392"/>
                    <a:pt x="152" y="400"/>
                  </a:cubicBezTo>
                  <a:cubicBezTo>
                    <a:pt x="120" y="408"/>
                    <a:pt x="104" y="376"/>
                    <a:pt x="104" y="352"/>
                  </a:cubicBezTo>
                  <a:cubicBezTo>
                    <a:pt x="104" y="328"/>
                    <a:pt x="128" y="272"/>
                    <a:pt x="152" y="256"/>
                  </a:cubicBezTo>
                  <a:cubicBezTo>
                    <a:pt x="176" y="240"/>
                    <a:pt x="208" y="240"/>
                    <a:pt x="248" y="256"/>
                  </a:cubicBezTo>
                  <a:cubicBezTo>
                    <a:pt x="288" y="272"/>
                    <a:pt x="392" y="312"/>
                    <a:pt x="392" y="352"/>
                  </a:cubicBezTo>
                  <a:cubicBezTo>
                    <a:pt x="392" y="392"/>
                    <a:pt x="288" y="472"/>
                    <a:pt x="248" y="496"/>
                  </a:cubicBezTo>
                  <a:cubicBezTo>
                    <a:pt x="208" y="520"/>
                    <a:pt x="152" y="512"/>
                    <a:pt x="152" y="496"/>
                  </a:cubicBezTo>
                  <a:cubicBezTo>
                    <a:pt x="152" y="480"/>
                    <a:pt x="208" y="400"/>
                    <a:pt x="248" y="400"/>
                  </a:cubicBezTo>
                  <a:cubicBezTo>
                    <a:pt x="288" y="400"/>
                    <a:pt x="376" y="464"/>
                    <a:pt x="392" y="496"/>
                  </a:cubicBezTo>
                  <a:cubicBezTo>
                    <a:pt x="408" y="528"/>
                    <a:pt x="376" y="568"/>
                    <a:pt x="344" y="592"/>
                  </a:cubicBezTo>
                  <a:cubicBezTo>
                    <a:pt x="312" y="616"/>
                    <a:pt x="208" y="648"/>
                    <a:pt x="200" y="640"/>
                  </a:cubicBezTo>
                  <a:cubicBezTo>
                    <a:pt x="192" y="632"/>
                    <a:pt x="264" y="560"/>
                    <a:pt x="296" y="544"/>
                  </a:cubicBezTo>
                  <a:cubicBezTo>
                    <a:pt x="328" y="528"/>
                    <a:pt x="368" y="536"/>
                    <a:pt x="392" y="544"/>
                  </a:cubicBezTo>
                  <a:cubicBezTo>
                    <a:pt x="416" y="552"/>
                    <a:pt x="428" y="572"/>
                    <a:pt x="440" y="592"/>
                  </a:cubicBezTo>
                </a:path>
              </a:pathLst>
            </a:custGeom>
            <a:noFill/>
            <a:ln w="57150" cmpd="sng">
              <a:solidFill>
                <a:schemeClr val="accent2"/>
              </a:solidFill>
              <a:round/>
              <a:headEnd/>
              <a:tailEnd/>
            </a:ln>
            <a:effectLst>
              <a:prstShdw prst="shdw18" dist="17961" dir="13500000">
                <a:schemeClr val="accent2">
                  <a:gamma/>
                  <a:shade val="60000"/>
                  <a:invGamma/>
                </a:schemeClr>
              </a:prst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86" name="Freeform 136"/>
            <p:cNvSpPr>
              <a:spLocks/>
            </p:cNvSpPr>
            <p:nvPr/>
          </p:nvSpPr>
          <p:spPr bwMode="auto">
            <a:xfrm>
              <a:off x="1584" y="1570"/>
              <a:ext cx="553" cy="334"/>
            </a:xfrm>
            <a:custGeom>
              <a:avLst/>
              <a:gdLst>
                <a:gd name="T0" fmla="*/ 0 w 912"/>
                <a:gd name="T1" fmla="*/ 152 h 552"/>
                <a:gd name="T2" fmla="*/ 144 w 912"/>
                <a:gd name="T3" fmla="*/ 8 h 552"/>
                <a:gd name="T4" fmla="*/ 144 w 912"/>
                <a:gd name="T5" fmla="*/ 200 h 552"/>
                <a:gd name="T6" fmla="*/ 48 w 912"/>
                <a:gd name="T7" fmla="*/ 344 h 552"/>
                <a:gd name="T8" fmla="*/ 48 w 912"/>
                <a:gd name="T9" fmla="*/ 200 h 552"/>
                <a:gd name="T10" fmla="*/ 144 w 912"/>
                <a:gd name="T11" fmla="*/ 104 h 552"/>
                <a:gd name="T12" fmla="*/ 288 w 912"/>
                <a:gd name="T13" fmla="*/ 104 h 552"/>
                <a:gd name="T14" fmla="*/ 288 w 912"/>
                <a:gd name="T15" fmla="*/ 248 h 552"/>
                <a:gd name="T16" fmla="*/ 240 w 912"/>
                <a:gd name="T17" fmla="*/ 392 h 552"/>
                <a:gd name="T18" fmla="*/ 144 w 912"/>
                <a:gd name="T19" fmla="*/ 392 h 552"/>
                <a:gd name="T20" fmla="*/ 192 w 912"/>
                <a:gd name="T21" fmla="*/ 248 h 552"/>
                <a:gd name="T22" fmla="*/ 288 w 912"/>
                <a:gd name="T23" fmla="*/ 152 h 552"/>
                <a:gd name="T24" fmla="*/ 432 w 912"/>
                <a:gd name="T25" fmla="*/ 152 h 552"/>
                <a:gd name="T26" fmla="*/ 432 w 912"/>
                <a:gd name="T27" fmla="*/ 296 h 552"/>
                <a:gd name="T28" fmla="*/ 384 w 912"/>
                <a:gd name="T29" fmla="*/ 440 h 552"/>
                <a:gd name="T30" fmla="*/ 336 w 912"/>
                <a:gd name="T31" fmla="*/ 392 h 552"/>
                <a:gd name="T32" fmla="*/ 384 w 912"/>
                <a:gd name="T33" fmla="*/ 248 h 552"/>
                <a:gd name="T34" fmla="*/ 480 w 912"/>
                <a:gd name="T35" fmla="*/ 200 h 552"/>
                <a:gd name="T36" fmla="*/ 576 w 912"/>
                <a:gd name="T37" fmla="*/ 200 h 552"/>
                <a:gd name="T38" fmla="*/ 528 w 912"/>
                <a:gd name="T39" fmla="*/ 440 h 552"/>
                <a:gd name="T40" fmla="*/ 480 w 912"/>
                <a:gd name="T41" fmla="*/ 392 h 552"/>
                <a:gd name="T42" fmla="*/ 528 w 912"/>
                <a:gd name="T43" fmla="*/ 248 h 552"/>
                <a:gd name="T44" fmla="*/ 576 w 912"/>
                <a:gd name="T45" fmla="*/ 200 h 552"/>
                <a:gd name="T46" fmla="*/ 720 w 912"/>
                <a:gd name="T47" fmla="*/ 248 h 552"/>
                <a:gd name="T48" fmla="*/ 720 w 912"/>
                <a:gd name="T49" fmla="*/ 440 h 552"/>
                <a:gd name="T50" fmla="*/ 624 w 912"/>
                <a:gd name="T51" fmla="*/ 488 h 552"/>
                <a:gd name="T52" fmla="*/ 624 w 912"/>
                <a:gd name="T53" fmla="*/ 344 h 552"/>
                <a:gd name="T54" fmla="*/ 720 w 912"/>
                <a:gd name="T55" fmla="*/ 248 h 552"/>
                <a:gd name="T56" fmla="*/ 816 w 912"/>
                <a:gd name="T57" fmla="*/ 248 h 552"/>
                <a:gd name="T58" fmla="*/ 864 w 912"/>
                <a:gd name="T59" fmla="*/ 344 h 552"/>
                <a:gd name="T60" fmla="*/ 864 w 912"/>
                <a:gd name="T61" fmla="*/ 536 h 552"/>
                <a:gd name="T62" fmla="*/ 768 w 912"/>
                <a:gd name="T63" fmla="*/ 440 h 552"/>
                <a:gd name="T64" fmla="*/ 816 w 912"/>
                <a:gd name="T65" fmla="*/ 296 h 552"/>
                <a:gd name="T66" fmla="*/ 912 w 912"/>
                <a:gd name="T67" fmla="*/ 248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12" h="552">
                  <a:moveTo>
                    <a:pt x="0" y="152"/>
                  </a:moveTo>
                  <a:cubicBezTo>
                    <a:pt x="60" y="76"/>
                    <a:pt x="120" y="0"/>
                    <a:pt x="144" y="8"/>
                  </a:cubicBezTo>
                  <a:cubicBezTo>
                    <a:pt x="168" y="16"/>
                    <a:pt x="160" y="144"/>
                    <a:pt x="144" y="200"/>
                  </a:cubicBezTo>
                  <a:cubicBezTo>
                    <a:pt x="128" y="256"/>
                    <a:pt x="64" y="344"/>
                    <a:pt x="48" y="344"/>
                  </a:cubicBezTo>
                  <a:cubicBezTo>
                    <a:pt x="32" y="344"/>
                    <a:pt x="32" y="240"/>
                    <a:pt x="48" y="200"/>
                  </a:cubicBezTo>
                  <a:cubicBezTo>
                    <a:pt x="64" y="160"/>
                    <a:pt x="104" y="120"/>
                    <a:pt x="144" y="104"/>
                  </a:cubicBezTo>
                  <a:cubicBezTo>
                    <a:pt x="184" y="88"/>
                    <a:pt x="264" y="80"/>
                    <a:pt x="288" y="104"/>
                  </a:cubicBezTo>
                  <a:cubicBezTo>
                    <a:pt x="312" y="128"/>
                    <a:pt x="296" y="200"/>
                    <a:pt x="288" y="248"/>
                  </a:cubicBezTo>
                  <a:cubicBezTo>
                    <a:pt x="280" y="296"/>
                    <a:pt x="264" y="368"/>
                    <a:pt x="240" y="392"/>
                  </a:cubicBezTo>
                  <a:cubicBezTo>
                    <a:pt x="216" y="416"/>
                    <a:pt x="152" y="416"/>
                    <a:pt x="144" y="392"/>
                  </a:cubicBezTo>
                  <a:cubicBezTo>
                    <a:pt x="136" y="368"/>
                    <a:pt x="168" y="288"/>
                    <a:pt x="192" y="248"/>
                  </a:cubicBezTo>
                  <a:cubicBezTo>
                    <a:pt x="216" y="208"/>
                    <a:pt x="248" y="168"/>
                    <a:pt x="288" y="152"/>
                  </a:cubicBezTo>
                  <a:cubicBezTo>
                    <a:pt x="328" y="136"/>
                    <a:pt x="408" y="128"/>
                    <a:pt x="432" y="152"/>
                  </a:cubicBezTo>
                  <a:cubicBezTo>
                    <a:pt x="456" y="176"/>
                    <a:pt x="440" y="248"/>
                    <a:pt x="432" y="296"/>
                  </a:cubicBezTo>
                  <a:cubicBezTo>
                    <a:pt x="424" y="344"/>
                    <a:pt x="400" y="424"/>
                    <a:pt x="384" y="440"/>
                  </a:cubicBezTo>
                  <a:cubicBezTo>
                    <a:pt x="368" y="456"/>
                    <a:pt x="336" y="424"/>
                    <a:pt x="336" y="392"/>
                  </a:cubicBezTo>
                  <a:cubicBezTo>
                    <a:pt x="336" y="360"/>
                    <a:pt x="360" y="280"/>
                    <a:pt x="384" y="248"/>
                  </a:cubicBezTo>
                  <a:cubicBezTo>
                    <a:pt x="408" y="216"/>
                    <a:pt x="448" y="208"/>
                    <a:pt x="480" y="200"/>
                  </a:cubicBezTo>
                  <a:cubicBezTo>
                    <a:pt x="512" y="192"/>
                    <a:pt x="568" y="160"/>
                    <a:pt x="576" y="200"/>
                  </a:cubicBezTo>
                  <a:cubicBezTo>
                    <a:pt x="584" y="240"/>
                    <a:pt x="544" y="408"/>
                    <a:pt x="528" y="440"/>
                  </a:cubicBezTo>
                  <a:cubicBezTo>
                    <a:pt x="512" y="472"/>
                    <a:pt x="480" y="424"/>
                    <a:pt x="480" y="392"/>
                  </a:cubicBezTo>
                  <a:cubicBezTo>
                    <a:pt x="480" y="360"/>
                    <a:pt x="512" y="280"/>
                    <a:pt x="528" y="248"/>
                  </a:cubicBezTo>
                  <a:cubicBezTo>
                    <a:pt x="544" y="216"/>
                    <a:pt x="544" y="200"/>
                    <a:pt x="576" y="200"/>
                  </a:cubicBezTo>
                  <a:cubicBezTo>
                    <a:pt x="608" y="200"/>
                    <a:pt x="696" y="208"/>
                    <a:pt x="720" y="248"/>
                  </a:cubicBezTo>
                  <a:cubicBezTo>
                    <a:pt x="744" y="288"/>
                    <a:pt x="736" y="400"/>
                    <a:pt x="720" y="440"/>
                  </a:cubicBezTo>
                  <a:cubicBezTo>
                    <a:pt x="704" y="480"/>
                    <a:pt x="640" y="504"/>
                    <a:pt x="624" y="488"/>
                  </a:cubicBezTo>
                  <a:cubicBezTo>
                    <a:pt x="608" y="472"/>
                    <a:pt x="608" y="384"/>
                    <a:pt x="624" y="344"/>
                  </a:cubicBezTo>
                  <a:cubicBezTo>
                    <a:pt x="640" y="304"/>
                    <a:pt x="688" y="264"/>
                    <a:pt x="720" y="248"/>
                  </a:cubicBezTo>
                  <a:cubicBezTo>
                    <a:pt x="752" y="232"/>
                    <a:pt x="792" y="232"/>
                    <a:pt x="816" y="248"/>
                  </a:cubicBezTo>
                  <a:cubicBezTo>
                    <a:pt x="840" y="264"/>
                    <a:pt x="856" y="296"/>
                    <a:pt x="864" y="344"/>
                  </a:cubicBezTo>
                  <a:cubicBezTo>
                    <a:pt x="872" y="392"/>
                    <a:pt x="880" y="520"/>
                    <a:pt x="864" y="536"/>
                  </a:cubicBezTo>
                  <a:cubicBezTo>
                    <a:pt x="848" y="552"/>
                    <a:pt x="776" y="480"/>
                    <a:pt x="768" y="440"/>
                  </a:cubicBezTo>
                  <a:cubicBezTo>
                    <a:pt x="760" y="400"/>
                    <a:pt x="792" y="328"/>
                    <a:pt x="816" y="296"/>
                  </a:cubicBezTo>
                  <a:cubicBezTo>
                    <a:pt x="840" y="264"/>
                    <a:pt x="876" y="256"/>
                    <a:pt x="912" y="248"/>
                  </a:cubicBezTo>
                </a:path>
              </a:pathLst>
            </a:custGeom>
            <a:noFill/>
            <a:ln w="57150" cmpd="sng">
              <a:solidFill>
                <a:schemeClr val="accent2"/>
              </a:solidFill>
              <a:round/>
              <a:headEnd/>
              <a:tailEnd/>
            </a:ln>
            <a:effectLst>
              <a:prstShdw prst="shdw18" dist="17961" dir="13500000">
                <a:schemeClr val="accent2">
                  <a:gamma/>
                  <a:shade val="60000"/>
                  <a:invGamma/>
                </a:schemeClr>
              </a:prst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87" name="Freeform 137"/>
            <p:cNvSpPr>
              <a:spLocks/>
            </p:cNvSpPr>
            <p:nvPr/>
          </p:nvSpPr>
          <p:spPr bwMode="auto">
            <a:xfrm rot="18353397">
              <a:off x="2065" y="1900"/>
              <a:ext cx="553" cy="335"/>
            </a:xfrm>
            <a:custGeom>
              <a:avLst/>
              <a:gdLst>
                <a:gd name="T0" fmla="*/ 0 w 912"/>
                <a:gd name="T1" fmla="*/ 152 h 552"/>
                <a:gd name="T2" fmla="*/ 144 w 912"/>
                <a:gd name="T3" fmla="*/ 8 h 552"/>
                <a:gd name="T4" fmla="*/ 144 w 912"/>
                <a:gd name="T5" fmla="*/ 200 h 552"/>
                <a:gd name="T6" fmla="*/ 48 w 912"/>
                <a:gd name="T7" fmla="*/ 344 h 552"/>
                <a:gd name="T8" fmla="*/ 48 w 912"/>
                <a:gd name="T9" fmla="*/ 200 h 552"/>
                <a:gd name="T10" fmla="*/ 144 w 912"/>
                <a:gd name="T11" fmla="*/ 104 h 552"/>
                <a:gd name="T12" fmla="*/ 288 w 912"/>
                <a:gd name="T13" fmla="*/ 104 h 552"/>
                <a:gd name="T14" fmla="*/ 288 w 912"/>
                <a:gd name="T15" fmla="*/ 248 h 552"/>
                <a:gd name="T16" fmla="*/ 240 w 912"/>
                <a:gd name="T17" fmla="*/ 392 h 552"/>
                <a:gd name="T18" fmla="*/ 144 w 912"/>
                <a:gd name="T19" fmla="*/ 392 h 552"/>
                <a:gd name="T20" fmla="*/ 192 w 912"/>
                <a:gd name="T21" fmla="*/ 248 h 552"/>
                <a:gd name="T22" fmla="*/ 288 w 912"/>
                <a:gd name="T23" fmla="*/ 152 h 552"/>
                <a:gd name="T24" fmla="*/ 432 w 912"/>
                <a:gd name="T25" fmla="*/ 152 h 552"/>
                <a:gd name="T26" fmla="*/ 432 w 912"/>
                <a:gd name="T27" fmla="*/ 296 h 552"/>
                <a:gd name="T28" fmla="*/ 384 w 912"/>
                <a:gd name="T29" fmla="*/ 440 h 552"/>
                <a:gd name="T30" fmla="*/ 336 w 912"/>
                <a:gd name="T31" fmla="*/ 392 h 552"/>
                <a:gd name="T32" fmla="*/ 384 w 912"/>
                <a:gd name="T33" fmla="*/ 248 h 552"/>
                <a:gd name="T34" fmla="*/ 480 w 912"/>
                <a:gd name="T35" fmla="*/ 200 h 552"/>
                <a:gd name="T36" fmla="*/ 576 w 912"/>
                <a:gd name="T37" fmla="*/ 200 h 552"/>
                <a:gd name="T38" fmla="*/ 528 w 912"/>
                <a:gd name="T39" fmla="*/ 440 h 552"/>
                <a:gd name="T40" fmla="*/ 480 w 912"/>
                <a:gd name="T41" fmla="*/ 392 h 552"/>
                <a:gd name="T42" fmla="*/ 528 w 912"/>
                <a:gd name="T43" fmla="*/ 248 h 552"/>
                <a:gd name="T44" fmla="*/ 576 w 912"/>
                <a:gd name="T45" fmla="*/ 200 h 552"/>
                <a:gd name="T46" fmla="*/ 720 w 912"/>
                <a:gd name="T47" fmla="*/ 248 h 552"/>
                <a:gd name="T48" fmla="*/ 720 w 912"/>
                <a:gd name="T49" fmla="*/ 440 h 552"/>
                <a:gd name="T50" fmla="*/ 624 w 912"/>
                <a:gd name="T51" fmla="*/ 488 h 552"/>
                <a:gd name="T52" fmla="*/ 624 w 912"/>
                <a:gd name="T53" fmla="*/ 344 h 552"/>
                <a:gd name="T54" fmla="*/ 720 w 912"/>
                <a:gd name="T55" fmla="*/ 248 h 552"/>
                <a:gd name="T56" fmla="*/ 816 w 912"/>
                <a:gd name="T57" fmla="*/ 248 h 552"/>
                <a:gd name="T58" fmla="*/ 864 w 912"/>
                <a:gd name="T59" fmla="*/ 344 h 552"/>
                <a:gd name="T60" fmla="*/ 864 w 912"/>
                <a:gd name="T61" fmla="*/ 536 h 552"/>
                <a:gd name="T62" fmla="*/ 768 w 912"/>
                <a:gd name="T63" fmla="*/ 440 h 552"/>
                <a:gd name="T64" fmla="*/ 816 w 912"/>
                <a:gd name="T65" fmla="*/ 296 h 552"/>
                <a:gd name="T66" fmla="*/ 912 w 912"/>
                <a:gd name="T67" fmla="*/ 248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12" h="552">
                  <a:moveTo>
                    <a:pt x="0" y="152"/>
                  </a:moveTo>
                  <a:cubicBezTo>
                    <a:pt x="60" y="76"/>
                    <a:pt x="120" y="0"/>
                    <a:pt x="144" y="8"/>
                  </a:cubicBezTo>
                  <a:cubicBezTo>
                    <a:pt x="168" y="16"/>
                    <a:pt x="160" y="144"/>
                    <a:pt x="144" y="200"/>
                  </a:cubicBezTo>
                  <a:cubicBezTo>
                    <a:pt x="128" y="256"/>
                    <a:pt x="64" y="344"/>
                    <a:pt x="48" y="344"/>
                  </a:cubicBezTo>
                  <a:cubicBezTo>
                    <a:pt x="32" y="344"/>
                    <a:pt x="32" y="240"/>
                    <a:pt x="48" y="200"/>
                  </a:cubicBezTo>
                  <a:cubicBezTo>
                    <a:pt x="64" y="160"/>
                    <a:pt x="104" y="120"/>
                    <a:pt x="144" y="104"/>
                  </a:cubicBezTo>
                  <a:cubicBezTo>
                    <a:pt x="184" y="88"/>
                    <a:pt x="264" y="80"/>
                    <a:pt x="288" y="104"/>
                  </a:cubicBezTo>
                  <a:cubicBezTo>
                    <a:pt x="312" y="128"/>
                    <a:pt x="296" y="200"/>
                    <a:pt x="288" y="248"/>
                  </a:cubicBezTo>
                  <a:cubicBezTo>
                    <a:pt x="280" y="296"/>
                    <a:pt x="264" y="368"/>
                    <a:pt x="240" y="392"/>
                  </a:cubicBezTo>
                  <a:cubicBezTo>
                    <a:pt x="216" y="416"/>
                    <a:pt x="152" y="416"/>
                    <a:pt x="144" y="392"/>
                  </a:cubicBezTo>
                  <a:cubicBezTo>
                    <a:pt x="136" y="368"/>
                    <a:pt x="168" y="288"/>
                    <a:pt x="192" y="248"/>
                  </a:cubicBezTo>
                  <a:cubicBezTo>
                    <a:pt x="216" y="208"/>
                    <a:pt x="248" y="168"/>
                    <a:pt x="288" y="152"/>
                  </a:cubicBezTo>
                  <a:cubicBezTo>
                    <a:pt x="328" y="136"/>
                    <a:pt x="408" y="128"/>
                    <a:pt x="432" y="152"/>
                  </a:cubicBezTo>
                  <a:cubicBezTo>
                    <a:pt x="456" y="176"/>
                    <a:pt x="440" y="248"/>
                    <a:pt x="432" y="296"/>
                  </a:cubicBezTo>
                  <a:cubicBezTo>
                    <a:pt x="424" y="344"/>
                    <a:pt x="400" y="424"/>
                    <a:pt x="384" y="440"/>
                  </a:cubicBezTo>
                  <a:cubicBezTo>
                    <a:pt x="368" y="456"/>
                    <a:pt x="336" y="424"/>
                    <a:pt x="336" y="392"/>
                  </a:cubicBezTo>
                  <a:cubicBezTo>
                    <a:pt x="336" y="360"/>
                    <a:pt x="360" y="280"/>
                    <a:pt x="384" y="248"/>
                  </a:cubicBezTo>
                  <a:cubicBezTo>
                    <a:pt x="408" y="216"/>
                    <a:pt x="448" y="208"/>
                    <a:pt x="480" y="200"/>
                  </a:cubicBezTo>
                  <a:cubicBezTo>
                    <a:pt x="512" y="192"/>
                    <a:pt x="568" y="160"/>
                    <a:pt x="576" y="200"/>
                  </a:cubicBezTo>
                  <a:cubicBezTo>
                    <a:pt x="584" y="240"/>
                    <a:pt x="544" y="408"/>
                    <a:pt x="528" y="440"/>
                  </a:cubicBezTo>
                  <a:cubicBezTo>
                    <a:pt x="512" y="472"/>
                    <a:pt x="480" y="424"/>
                    <a:pt x="480" y="392"/>
                  </a:cubicBezTo>
                  <a:cubicBezTo>
                    <a:pt x="480" y="360"/>
                    <a:pt x="512" y="280"/>
                    <a:pt x="528" y="248"/>
                  </a:cubicBezTo>
                  <a:cubicBezTo>
                    <a:pt x="544" y="216"/>
                    <a:pt x="544" y="200"/>
                    <a:pt x="576" y="200"/>
                  </a:cubicBezTo>
                  <a:cubicBezTo>
                    <a:pt x="608" y="200"/>
                    <a:pt x="696" y="208"/>
                    <a:pt x="720" y="248"/>
                  </a:cubicBezTo>
                  <a:cubicBezTo>
                    <a:pt x="744" y="288"/>
                    <a:pt x="736" y="400"/>
                    <a:pt x="720" y="440"/>
                  </a:cubicBezTo>
                  <a:cubicBezTo>
                    <a:pt x="704" y="480"/>
                    <a:pt x="640" y="504"/>
                    <a:pt x="624" y="488"/>
                  </a:cubicBezTo>
                  <a:cubicBezTo>
                    <a:pt x="608" y="472"/>
                    <a:pt x="608" y="384"/>
                    <a:pt x="624" y="344"/>
                  </a:cubicBezTo>
                  <a:cubicBezTo>
                    <a:pt x="640" y="304"/>
                    <a:pt x="688" y="264"/>
                    <a:pt x="720" y="248"/>
                  </a:cubicBezTo>
                  <a:cubicBezTo>
                    <a:pt x="752" y="232"/>
                    <a:pt x="792" y="232"/>
                    <a:pt x="816" y="248"/>
                  </a:cubicBezTo>
                  <a:cubicBezTo>
                    <a:pt x="840" y="264"/>
                    <a:pt x="856" y="296"/>
                    <a:pt x="864" y="344"/>
                  </a:cubicBezTo>
                  <a:cubicBezTo>
                    <a:pt x="872" y="392"/>
                    <a:pt x="880" y="520"/>
                    <a:pt x="864" y="536"/>
                  </a:cubicBezTo>
                  <a:cubicBezTo>
                    <a:pt x="848" y="552"/>
                    <a:pt x="776" y="480"/>
                    <a:pt x="768" y="440"/>
                  </a:cubicBezTo>
                  <a:cubicBezTo>
                    <a:pt x="760" y="400"/>
                    <a:pt x="792" y="328"/>
                    <a:pt x="816" y="296"/>
                  </a:cubicBezTo>
                  <a:cubicBezTo>
                    <a:pt x="840" y="264"/>
                    <a:pt x="876" y="256"/>
                    <a:pt x="912" y="248"/>
                  </a:cubicBezTo>
                </a:path>
              </a:pathLst>
            </a:custGeom>
            <a:noFill/>
            <a:ln w="57150" cmpd="sng">
              <a:solidFill>
                <a:schemeClr val="accent2"/>
              </a:solidFill>
              <a:round/>
              <a:headEnd/>
              <a:tailEnd/>
            </a:ln>
            <a:effectLst>
              <a:prstShdw prst="shdw18" dist="17961" dir="13500000">
                <a:schemeClr val="accent2">
                  <a:gamma/>
                  <a:shade val="60000"/>
                  <a:invGamma/>
                </a:schemeClr>
              </a:prst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88" name="Freeform 138"/>
            <p:cNvSpPr>
              <a:spLocks/>
            </p:cNvSpPr>
            <p:nvPr/>
          </p:nvSpPr>
          <p:spPr bwMode="auto">
            <a:xfrm>
              <a:off x="1695" y="1938"/>
              <a:ext cx="405" cy="368"/>
            </a:xfrm>
            <a:custGeom>
              <a:avLst/>
              <a:gdLst>
                <a:gd name="T0" fmla="*/ 72 w 696"/>
                <a:gd name="T1" fmla="*/ 40 h 632"/>
                <a:gd name="T2" fmla="*/ 264 w 696"/>
                <a:gd name="T3" fmla="*/ 40 h 632"/>
                <a:gd name="T4" fmla="*/ 216 w 696"/>
                <a:gd name="T5" fmla="*/ 280 h 632"/>
                <a:gd name="T6" fmla="*/ 24 w 696"/>
                <a:gd name="T7" fmla="*/ 328 h 632"/>
                <a:gd name="T8" fmla="*/ 72 w 696"/>
                <a:gd name="T9" fmla="*/ 184 h 632"/>
                <a:gd name="T10" fmla="*/ 264 w 696"/>
                <a:gd name="T11" fmla="*/ 136 h 632"/>
                <a:gd name="T12" fmla="*/ 408 w 696"/>
                <a:gd name="T13" fmla="*/ 232 h 632"/>
                <a:gd name="T14" fmla="*/ 360 w 696"/>
                <a:gd name="T15" fmla="*/ 424 h 632"/>
                <a:gd name="T16" fmla="*/ 168 w 696"/>
                <a:gd name="T17" fmla="*/ 472 h 632"/>
                <a:gd name="T18" fmla="*/ 120 w 696"/>
                <a:gd name="T19" fmla="*/ 424 h 632"/>
                <a:gd name="T20" fmla="*/ 312 w 696"/>
                <a:gd name="T21" fmla="*/ 280 h 632"/>
                <a:gd name="T22" fmla="*/ 456 w 696"/>
                <a:gd name="T23" fmla="*/ 280 h 632"/>
                <a:gd name="T24" fmla="*/ 552 w 696"/>
                <a:gd name="T25" fmla="*/ 520 h 632"/>
                <a:gd name="T26" fmla="*/ 408 w 696"/>
                <a:gd name="T27" fmla="*/ 616 h 632"/>
                <a:gd name="T28" fmla="*/ 312 w 696"/>
                <a:gd name="T29" fmla="*/ 616 h 632"/>
                <a:gd name="T30" fmla="*/ 360 w 696"/>
                <a:gd name="T31" fmla="*/ 520 h 632"/>
                <a:gd name="T32" fmla="*/ 552 w 696"/>
                <a:gd name="T33" fmla="*/ 472 h 632"/>
                <a:gd name="T34" fmla="*/ 696 w 696"/>
                <a:gd name="T35" fmla="*/ 568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6" h="632">
                  <a:moveTo>
                    <a:pt x="72" y="40"/>
                  </a:moveTo>
                  <a:cubicBezTo>
                    <a:pt x="156" y="20"/>
                    <a:pt x="240" y="0"/>
                    <a:pt x="264" y="40"/>
                  </a:cubicBezTo>
                  <a:cubicBezTo>
                    <a:pt x="288" y="80"/>
                    <a:pt x="256" y="232"/>
                    <a:pt x="216" y="280"/>
                  </a:cubicBezTo>
                  <a:cubicBezTo>
                    <a:pt x="176" y="328"/>
                    <a:pt x="48" y="344"/>
                    <a:pt x="24" y="328"/>
                  </a:cubicBezTo>
                  <a:cubicBezTo>
                    <a:pt x="0" y="312"/>
                    <a:pt x="32" y="216"/>
                    <a:pt x="72" y="184"/>
                  </a:cubicBezTo>
                  <a:cubicBezTo>
                    <a:pt x="112" y="152"/>
                    <a:pt x="208" y="128"/>
                    <a:pt x="264" y="136"/>
                  </a:cubicBezTo>
                  <a:cubicBezTo>
                    <a:pt x="320" y="144"/>
                    <a:pt x="392" y="184"/>
                    <a:pt x="408" y="232"/>
                  </a:cubicBezTo>
                  <a:cubicBezTo>
                    <a:pt x="424" y="280"/>
                    <a:pt x="400" y="384"/>
                    <a:pt x="360" y="424"/>
                  </a:cubicBezTo>
                  <a:cubicBezTo>
                    <a:pt x="320" y="464"/>
                    <a:pt x="208" y="472"/>
                    <a:pt x="168" y="472"/>
                  </a:cubicBezTo>
                  <a:cubicBezTo>
                    <a:pt x="128" y="472"/>
                    <a:pt x="96" y="456"/>
                    <a:pt x="120" y="424"/>
                  </a:cubicBezTo>
                  <a:cubicBezTo>
                    <a:pt x="144" y="392"/>
                    <a:pt x="256" y="304"/>
                    <a:pt x="312" y="280"/>
                  </a:cubicBezTo>
                  <a:cubicBezTo>
                    <a:pt x="368" y="256"/>
                    <a:pt x="416" y="240"/>
                    <a:pt x="456" y="280"/>
                  </a:cubicBezTo>
                  <a:cubicBezTo>
                    <a:pt x="496" y="320"/>
                    <a:pt x="560" y="464"/>
                    <a:pt x="552" y="520"/>
                  </a:cubicBezTo>
                  <a:cubicBezTo>
                    <a:pt x="544" y="576"/>
                    <a:pt x="448" y="600"/>
                    <a:pt x="408" y="616"/>
                  </a:cubicBezTo>
                  <a:cubicBezTo>
                    <a:pt x="368" y="632"/>
                    <a:pt x="320" y="632"/>
                    <a:pt x="312" y="616"/>
                  </a:cubicBezTo>
                  <a:cubicBezTo>
                    <a:pt x="304" y="600"/>
                    <a:pt x="320" y="544"/>
                    <a:pt x="360" y="520"/>
                  </a:cubicBezTo>
                  <a:cubicBezTo>
                    <a:pt x="400" y="496"/>
                    <a:pt x="496" y="464"/>
                    <a:pt x="552" y="472"/>
                  </a:cubicBezTo>
                  <a:cubicBezTo>
                    <a:pt x="608" y="480"/>
                    <a:pt x="652" y="524"/>
                    <a:pt x="696" y="568"/>
                  </a:cubicBezTo>
                </a:path>
              </a:pathLst>
            </a:custGeom>
            <a:noFill/>
            <a:ln w="57150" cmpd="sng">
              <a:solidFill>
                <a:schemeClr val="accent2"/>
              </a:solidFill>
              <a:round/>
              <a:headEnd/>
              <a:tailEnd/>
            </a:ln>
            <a:effectLst>
              <a:prstShdw prst="shdw18" dist="17961" dir="13500000">
                <a:schemeClr val="accent2">
                  <a:gamma/>
                  <a:shade val="60000"/>
                  <a:invGamma/>
                </a:schemeClr>
              </a:prst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89" name="Freeform 139"/>
            <p:cNvSpPr>
              <a:spLocks/>
            </p:cNvSpPr>
            <p:nvPr/>
          </p:nvSpPr>
          <p:spPr bwMode="auto">
            <a:xfrm>
              <a:off x="1658" y="2380"/>
              <a:ext cx="405" cy="368"/>
            </a:xfrm>
            <a:custGeom>
              <a:avLst/>
              <a:gdLst>
                <a:gd name="T0" fmla="*/ 72 w 696"/>
                <a:gd name="T1" fmla="*/ 40 h 632"/>
                <a:gd name="T2" fmla="*/ 264 w 696"/>
                <a:gd name="T3" fmla="*/ 40 h 632"/>
                <a:gd name="T4" fmla="*/ 216 w 696"/>
                <a:gd name="T5" fmla="*/ 280 h 632"/>
                <a:gd name="T6" fmla="*/ 24 w 696"/>
                <a:gd name="T7" fmla="*/ 328 h 632"/>
                <a:gd name="T8" fmla="*/ 72 w 696"/>
                <a:gd name="T9" fmla="*/ 184 h 632"/>
                <a:gd name="T10" fmla="*/ 264 w 696"/>
                <a:gd name="T11" fmla="*/ 136 h 632"/>
                <a:gd name="T12" fmla="*/ 408 w 696"/>
                <a:gd name="T13" fmla="*/ 232 h 632"/>
                <a:gd name="T14" fmla="*/ 360 w 696"/>
                <a:gd name="T15" fmla="*/ 424 h 632"/>
                <a:gd name="T16" fmla="*/ 168 w 696"/>
                <a:gd name="T17" fmla="*/ 472 h 632"/>
                <a:gd name="T18" fmla="*/ 120 w 696"/>
                <a:gd name="T19" fmla="*/ 424 h 632"/>
                <a:gd name="T20" fmla="*/ 312 w 696"/>
                <a:gd name="T21" fmla="*/ 280 h 632"/>
                <a:gd name="T22" fmla="*/ 456 w 696"/>
                <a:gd name="T23" fmla="*/ 280 h 632"/>
                <a:gd name="T24" fmla="*/ 552 w 696"/>
                <a:gd name="T25" fmla="*/ 520 h 632"/>
                <a:gd name="T26" fmla="*/ 408 w 696"/>
                <a:gd name="T27" fmla="*/ 616 h 632"/>
                <a:gd name="T28" fmla="*/ 312 w 696"/>
                <a:gd name="T29" fmla="*/ 616 h 632"/>
                <a:gd name="T30" fmla="*/ 360 w 696"/>
                <a:gd name="T31" fmla="*/ 520 h 632"/>
                <a:gd name="T32" fmla="*/ 552 w 696"/>
                <a:gd name="T33" fmla="*/ 472 h 632"/>
                <a:gd name="T34" fmla="*/ 696 w 696"/>
                <a:gd name="T35" fmla="*/ 568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6" h="632">
                  <a:moveTo>
                    <a:pt x="72" y="40"/>
                  </a:moveTo>
                  <a:cubicBezTo>
                    <a:pt x="156" y="20"/>
                    <a:pt x="240" y="0"/>
                    <a:pt x="264" y="40"/>
                  </a:cubicBezTo>
                  <a:cubicBezTo>
                    <a:pt x="288" y="80"/>
                    <a:pt x="256" y="232"/>
                    <a:pt x="216" y="280"/>
                  </a:cubicBezTo>
                  <a:cubicBezTo>
                    <a:pt x="176" y="328"/>
                    <a:pt x="48" y="344"/>
                    <a:pt x="24" y="328"/>
                  </a:cubicBezTo>
                  <a:cubicBezTo>
                    <a:pt x="0" y="312"/>
                    <a:pt x="32" y="216"/>
                    <a:pt x="72" y="184"/>
                  </a:cubicBezTo>
                  <a:cubicBezTo>
                    <a:pt x="112" y="152"/>
                    <a:pt x="208" y="128"/>
                    <a:pt x="264" y="136"/>
                  </a:cubicBezTo>
                  <a:cubicBezTo>
                    <a:pt x="320" y="144"/>
                    <a:pt x="392" y="184"/>
                    <a:pt x="408" y="232"/>
                  </a:cubicBezTo>
                  <a:cubicBezTo>
                    <a:pt x="424" y="280"/>
                    <a:pt x="400" y="384"/>
                    <a:pt x="360" y="424"/>
                  </a:cubicBezTo>
                  <a:cubicBezTo>
                    <a:pt x="320" y="464"/>
                    <a:pt x="208" y="472"/>
                    <a:pt x="168" y="472"/>
                  </a:cubicBezTo>
                  <a:cubicBezTo>
                    <a:pt x="128" y="472"/>
                    <a:pt x="96" y="456"/>
                    <a:pt x="120" y="424"/>
                  </a:cubicBezTo>
                  <a:cubicBezTo>
                    <a:pt x="144" y="392"/>
                    <a:pt x="256" y="304"/>
                    <a:pt x="312" y="280"/>
                  </a:cubicBezTo>
                  <a:cubicBezTo>
                    <a:pt x="368" y="256"/>
                    <a:pt x="416" y="240"/>
                    <a:pt x="456" y="280"/>
                  </a:cubicBezTo>
                  <a:cubicBezTo>
                    <a:pt x="496" y="320"/>
                    <a:pt x="560" y="464"/>
                    <a:pt x="552" y="520"/>
                  </a:cubicBezTo>
                  <a:cubicBezTo>
                    <a:pt x="544" y="576"/>
                    <a:pt x="448" y="600"/>
                    <a:pt x="408" y="616"/>
                  </a:cubicBezTo>
                  <a:cubicBezTo>
                    <a:pt x="368" y="632"/>
                    <a:pt x="320" y="632"/>
                    <a:pt x="312" y="616"/>
                  </a:cubicBezTo>
                  <a:cubicBezTo>
                    <a:pt x="304" y="600"/>
                    <a:pt x="320" y="544"/>
                    <a:pt x="360" y="520"/>
                  </a:cubicBezTo>
                  <a:cubicBezTo>
                    <a:pt x="400" y="496"/>
                    <a:pt x="496" y="464"/>
                    <a:pt x="552" y="472"/>
                  </a:cubicBezTo>
                  <a:cubicBezTo>
                    <a:pt x="608" y="480"/>
                    <a:pt x="652" y="524"/>
                    <a:pt x="696" y="568"/>
                  </a:cubicBezTo>
                </a:path>
              </a:pathLst>
            </a:custGeom>
            <a:noFill/>
            <a:ln w="57150" cmpd="sng">
              <a:solidFill>
                <a:schemeClr val="accent2"/>
              </a:solidFill>
              <a:round/>
              <a:headEnd/>
              <a:tailEnd/>
            </a:ln>
            <a:effectLst>
              <a:prstShdw prst="shdw18" dist="17961" dir="13500000">
                <a:schemeClr val="accent2">
                  <a:gamma/>
                  <a:shade val="60000"/>
                  <a:invGamma/>
                </a:schemeClr>
              </a:prst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90" name="Freeform 140"/>
            <p:cNvSpPr>
              <a:spLocks/>
            </p:cNvSpPr>
            <p:nvPr/>
          </p:nvSpPr>
          <p:spPr bwMode="auto">
            <a:xfrm rot="-1957468">
              <a:off x="2100" y="1422"/>
              <a:ext cx="299" cy="442"/>
            </a:xfrm>
            <a:custGeom>
              <a:avLst/>
              <a:gdLst>
                <a:gd name="T0" fmla="*/ 8 w 440"/>
                <a:gd name="T1" fmla="*/ 64 h 648"/>
                <a:gd name="T2" fmla="*/ 152 w 440"/>
                <a:gd name="T3" fmla="*/ 16 h 648"/>
                <a:gd name="T4" fmla="*/ 200 w 440"/>
                <a:gd name="T5" fmla="*/ 160 h 648"/>
                <a:gd name="T6" fmla="*/ 56 w 440"/>
                <a:gd name="T7" fmla="*/ 256 h 648"/>
                <a:gd name="T8" fmla="*/ 8 w 440"/>
                <a:gd name="T9" fmla="*/ 160 h 648"/>
                <a:gd name="T10" fmla="*/ 104 w 440"/>
                <a:gd name="T11" fmla="*/ 112 h 648"/>
                <a:gd name="T12" fmla="*/ 248 w 440"/>
                <a:gd name="T13" fmla="*/ 160 h 648"/>
                <a:gd name="T14" fmla="*/ 296 w 440"/>
                <a:gd name="T15" fmla="*/ 304 h 648"/>
                <a:gd name="T16" fmla="*/ 152 w 440"/>
                <a:gd name="T17" fmla="*/ 400 h 648"/>
                <a:gd name="T18" fmla="*/ 104 w 440"/>
                <a:gd name="T19" fmla="*/ 352 h 648"/>
                <a:gd name="T20" fmla="*/ 152 w 440"/>
                <a:gd name="T21" fmla="*/ 256 h 648"/>
                <a:gd name="T22" fmla="*/ 248 w 440"/>
                <a:gd name="T23" fmla="*/ 256 h 648"/>
                <a:gd name="T24" fmla="*/ 392 w 440"/>
                <a:gd name="T25" fmla="*/ 352 h 648"/>
                <a:gd name="T26" fmla="*/ 248 w 440"/>
                <a:gd name="T27" fmla="*/ 496 h 648"/>
                <a:gd name="T28" fmla="*/ 152 w 440"/>
                <a:gd name="T29" fmla="*/ 496 h 648"/>
                <a:gd name="T30" fmla="*/ 248 w 440"/>
                <a:gd name="T31" fmla="*/ 400 h 648"/>
                <a:gd name="T32" fmla="*/ 392 w 440"/>
                <a:gd name="T33" fmla="*/ 496 h 648"/>
                <a:gd name="T34" fmla="*/ 344 w 440"/>
                <a:gd name="T35" fmla="*/ 592 h 648"/>
                <a:gd name="T36" fmla="*/ 200 w 440"/>
                <a:gd name="T37" fmla="*/ 640 h 648"/>
                <a:gd name="T38" fmla="*/ 296 w 440"/>
                <a:gd name="T39" fmla="*/ 544 h 648"/>
                <a:gd name="T40" fmla="*/ 392 w 440"/>
                <a:gd name="T41" fmla="*/ 544 h 648"/>
                <a:gd name="T42" fmla="*/ 440 w 440"/>
                <a:gd name="T43" fmla="*/ 592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0" h="648">
                  <a:moveTo>
                    <a:pt x="8" y="64"/>
                  </a:moveTo>
                  <a:cubicBezTo>
                    <a:pt x="64" y="32"/>
                    <a:pt x="120" y="0"/>
                    <a:pt x="152" y="16"/>
                  </a:cubicBezTo>
                  <a:cubicBezTo>
                    <a:pt x="184" y="32"/>
                    <a:pt x="216" y="120"/>
                    <a:pt x="200" y="160"/>
                  </a:cubicBezTo>
                  <a:cubicBezTo>
                    <a:pt x="184" y="200"/>
                    <a:pt x="88" y="256"/>
                    <a:pt x="56" y="256"/>
                  </a:cubicBezTo>
                  <a:cubicBezTo>
                    <a:pt x="24" y="256"/>
                    <a:pt x="0" y="184"/>
                    <a:pt x="8" y="160"/>
                  </a:cubicBezTo>
                  <a:cubicBezTo>
                    <a:pt x="16" y="136"/>
                    <a:pt x="64" y="112"/>
                    <a:pt x="104" y="112"/>
                  </a:cubicBezTo>
                  <a:cubicBezTo>
                    <a:pt x="144" y="112"/>
                    <a:pt x="216" y="128"/>
                    <a:pt x="248" y="160"/>
                  </a:cubicBezTo>
                  <a:cubicBezTo>
                    <a:pt x="280" y="192"/>
                    <a:pt x="312" y="264"/>
                    <a:pt x="296" y="304"/>
                  </a:cubicBezTo>
                  <a:cubicBezTo>
                    <a:pt x="280" y="344"/>
                    <a:pt x="184" y="392"/>
                    <a:pt x="152" y="400"/>
                  </a:cubicBezTo>
                  <a:cubicBezTo>
                    <a:pt x="120" y="408"/>
                    <a:pt x="104" y="376"/>
                    <a:pt x="104" y="352"/>
                  </a:cubicBezTo>
                  <a:cubicBezTo>
                    <a:pt x="104" y="328"/>
                    <a:pt x="128" y="272"/>
                    <a:pt x="152" y="256"/>
                  </a:cubicBezTo>
                  <a:cubicBezTo>
                    <a:pt x="176" y="240"/>
                    <a:pt x="208" y="240"/>
                    <a:pt x="248" y="256"/>
                  </a:cubicBezTo>
                  <a:cubicBezTo>
                    <a:pt x="288" y="272"/>
                    <a:pt x="392" y="312"/>
                    <a:pt x="392" y="352"/>
                  </a:cubicBezTo>
                  <a:cubicBezTo>
                    <a:pt x="392" y="392"/>
                    <a:pt x="288" y="472"/>
                    <a:pt x="248" y="496"/>
                  </a:cubicBezTo>
                  <a:cubicBezTo>
                    <a:pt x="208" y="520"/>
                    <a:pt x="152" y="512"/>
                    <a:pt x="152" y="496"/>
                  </a:cubicBezTo>
                  <a:cubicBezTo>
                    <a:pt x="152" y="480"/>
                    <a:pt x="208" y="400"/>
                    <a:pt x="248" y="400"/>
                  </a:cubicBezTo>
                  <a:cubicBezTo>
                    <a:pt x="288" y="400"/>
                    <a:pt x="376" y="464"/>
                    <a:pt x="392" y="496"/>
                  </a:cubicBezTo>
                  <a:cubicBezTo>
                    <a:pt x="408" y="528"/>
                    <a:pt x="376" y="568"/>
                    <a:pt x="344" y="592"/>
                  </a:cubicBezTo>
                  <a:cubicBezTo>
                    <a:pt x="312" y="616"/>
                    <a:pt x="208" y="648"/>
                    <a:pt x="200" y="640"/>
                  </a:cubicBezTo>
                  <a:cubicBezTo>
                    <a:pt x="192" y="632"/>
                    <a:pt x="264" y="560"/>
                    <a:pt x="296" y="544"/>
                  </a:cubicBezTo>
                  <a:cubicBezTo>
                    <a:pt x="328" y="528"/>
                    <a:pt x="368" y="536"/>
                    <a:pt x="392" y="544"/>
                  </a:cubicBezTo>
                  <a:cubicBezTo>
                    <a:pt x="416" y="552"/>
                    <a:pt x="428" y="572"/>
                    <a:pt x="440" y="592"/>
                  </a:cubicBezTo>
                </a:path>
              </a:pathLst>
            </a:custGeom>
            <a:noFill/>
            <a:ln w="57150" cmpd="sng">
              <a:solidFill>
                <a:schemeClr val="accent2"/>
              </a:solidFill>
              <a:round/>
              <a:headEnd/>
              <a:tailEnd/>
            </a:ln>
            <a:effectLst>
              <a:prstShdw prst="shdw18" dist="17961" dir="13500000">
                <a:schemeClr val="accent2">
                  <a:gamma/>
                  <a:shade val="60000"/>
                  <a:invGamma/>
                </a:schemeClr>
              </a:prst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91" name="Freeform 141"/>
            <p:cNvSpPr>
              <a:spLocks/>
            </p:cNvSpPr>
            <p:nvPr/>
          </p:nvSpPr>
          <p:spPr bwMode="auto">
            <a:xfrm rot="15127299">
              <a:off x="1291" y="2010"/>
              <a:ext cx="553" cy="335"/>
            </a:xfrm>
            <a:custGeom>
              <a:avLst/>
              <a:gdLst>
                <a:gd name="T0" fmla="*/ 0 w 912"/>
                <a:gd name="T1" fmla="*/ 152 h 552"/>
                <a:gd name="T2" fmla="*/ 144 w 912"/>
                <a:gd name="T3" fmla="*/ 8 h 552"/>
                <a:gd name="T4" fmla="*/ 144 w 912"/>
                <a:gd name="T5" fmla="*/ 200 h 552"/>
                <a:gd name="T6" fmla="*/ 48 w 912"/>
                <a:gd name="T7" fmla="*/ 344 h 552"/>
                <a:gd name="T8" fmla="*/ 48 w 912"/>
                <a:gd name="T9" fmla="*/ 200 h 552"/>
                <a:gd name="T10" fmla="*/ 144 w 912"/>
                <a:gd name="T11" fmla="*/ 104 h 552"/>
                <a:gd name="T12" fmla="*/ 288 w 912"/>
                <a:gd name="T13" fmla="*/ 104 h 552"/>
                <a:gd name="T14" fmla="*/ 288 w 912"/>
                <a:gd name="T15" fmla="*/ 248 h 552"/>
                <a:gd name="T16" fmla="*/ 240 w 912"/>
                <a:gd name="T17" fmla="*/ 392 h 552"/>
                <a:gd name="T18" fmla="*/ 144 w 912"/>
                <a:gd name="T19" fmla="*/ 392 h 552"/>
                <a:gd name="T20" fmla="*/ 192 w 912"/>
                <a:gd name="T21" fmla="*/ 248 h 552"/>
                <a:gd name="T22" fmla="*/ 288 w 912"/>
                <a:gd name="T23" fmla="*/ 152 h 552"/>
                <a:gd name="T24" fmla="*/ 432 w 912"/>
                <a:gd name="T25" fmla="*/ 152 h 552"/>
                <a:gd name="T26" fmla="*/ 432 w 912"/>
                <a:gd name="T27" fmla="*/ 296 h 552"/>
                <a:gd name="T28" fmla="*/ 384 w 912"/>
                <a:gd name="T29" fmla="*/ 440 h 552"/>
                <a:gd name="T30" fmla="*/ 336 w 912"/>
                <a:gd name="T31" fmla="*/ 392 h 552"/>
                <a:gd name="T32" fmla="*/ 384 w 912"/>
                <a:gd name="T33" fmla="*/ 248 h 552"/>
                <a:gd name="T34" fmla="*/ 480 w 912"/>
                <a:gd name="T35" fmla="*/ 200 h 552"/>
                <a:gd name="T36" fmla="*/ 576 w 912"/>
                <a:gd name="T37" fmla="*/ 200 h 552"/>
                <a:gd name="T38" fmla="*/ 528 w 912"/>
                <a:gd name="T39" fmla="*/ 440 h 552"/>
                <a:gd name="T40" fmla="*/ 480 w 912"/>
                <a:gd name="T41" fmla="*/ 392 h 552"/>
                <a:gd name="T42" fmla="*/ 528 w 912"/>
                <a:gd name="T43" fmla="*/ 248 h 552"/>
                <a:gd name="T44" fmla="*/ 576 w 912"/>
                <a:gd name="T45" fmla="*/ 200 h 552"/>
                <a:gd name="T46" fmla="*/ 720 w 912"/>
                <a:gd name="T47" fmla="*/ 248 h 552"/>
                <a:gd name="T48" fmla="*/ 720 w 912"/>
                <a:gd name="T49" fmla="*/ 440 h 552"/>
                <a:gd name="T50" fmla="*/ 624 w 912"/>
                <a:gd name="T51" fmla="*/ 488 h 552"/>
                <a:gd name="T52" fmla="*/ 624 w 912"/>
                <a:gd name="T53" fmla="*/ 344 h 552"/>
                <a:gd name="T54" fmla="*/ 720 w 912"/>
                <a:gd name="T55" fmla="*/ 248 h 552"/>
                <a:gd name="T56" fmla="*/ 816 w 912"/>
                <a:gd name="T57" fmla="*/ 248 h 552"/>
                <a:gd name="T58" fmla="*/ 864 w 912"/>
                <a:gd name="T59" fmla="*/ 344 h 552"/>
                <a:gd name="T60" fmla="*/ 864 w 912"/>
                <a:gd name="T61" fmla="*/ 536 h 552"/>
                <a:gd name="T62" fmla="*/ 768 w 912"/>
                <a:gd name="T63" fmla="*/ 440 h 552"/>
                <a:gd name="T64" fmla="*/ 816 w 912"/>
                <a:gd name="T65" fmla="*/ 296 h 552"/>
                <a:gd name="T66" fmla="*/ 912 w 912"/>
                <a:gd name="T67" fmla="*/ 248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12" h="552">
                  <a:moveTo>
                    <a:pt x="0" y="152"/>
                  </a:moveTo>
                  <a:cubicBezTo>
                    <a:pt x="60" y="76"/>
                    <a:pt x="120" y="0"/>
                    <a:pt x="144" y="8"/>
                  </a:cubicBezTo>
                  <a:cubicBezTo>
                    <a:pt x="168" y="16"/>
                    <a:pt x="160" y="144"/>
                    <a:pt x="144" y="200"/>
                  </a:cubicBezTo>
                  <a:cubicBezTo>
                    <a:pt x="128" y="256"/>
                    <a:pt x="64" y="344"/>
                    <a:pt x="48" y="344"/>
                  </a:cubicBezTo>
                  <a:cubicBezTo>
                    <a:pt x="32" y="344"/>
                    <a:pt x="32" y="240"/>
                    <a:pt x="48" y="200"/>
                  </a:cubicBezTo>
                  <a:cubicBezTo>
                    <a:pt x="64" y="160"/>
                    <a:pt x="104" y="120"/>
                    <a:pt x="144" y="104"/>
                  </a:cubicBezTo>
                  <a:cubicBezTo>
                    <a:pt x="184" y="88"/>
                    <a:pt x="264" y="80"/>
                    <a:pt x="288" y="104"/>
                  </a:cubicBezTo>
                  <a:cubicBezTo>
                    <a:pt x="312" y="128"/>
                    <a:pt x="296" y="200"/>
                    <a:pt x="288" y="248"/>
                  </a:cubicBezTo>
                  <a:cubicBezTo>
                    <a:pt x="280" y="296"/>
                    <a:pt x="264" y="368"/>
                    <a:pt x="240" y="392"/>
                  </a:cubicBezTo>
                  <a:cubicBezTo>
                    <a:pt x="216" y="416"/>
                    <a:pt x="152" y="416"/>
                    <a:pt x="144" y="392"/>
                  </a:cubicBezTo>
                  <a:cubicBezTo>
                    <a:pt x="136" y="368"/>
                    <a:pt x="168" y="288"/>
                    <a:pt x="192" y="248"/>
                  </a:cubicBezTo>
                  <a:cubicBezTo>
                    <a:pt x="216" y="208"/>
                    <a:pt x="248" y="168"/>
                    <a:pt x="288" y="152"/>
                  </a:cubicBezTo>
                  <a:cubicBezTo>
                    <a:pt x="328" y="136"/>
                    <a:pt x="408" y="128"/>
                    <a:pt x="432" y="152"/>
                  </a:cubicBezTo>
                  <a:cubicBezTo>
                    <a:pt x="456" y="176"/>
                    <a:pt x="440" y="248"/>
                    <a:pt x="432" y="296"/>
                  </a:cubicBezTo>
                  <a:cubicBezTo>
                    <a:pt x="424" y="344"/>
                    <a:pt x="400" y="424"/>
                    <a:pt x="384" y="440"/>
                  </a:cubicBezTo>
                  <a:cubicBezTo>
                    <a:pt x="368" y="456"/>
                    <a:pt x="336" y="424"/>
                    <a:pt x="336" y="392"/>
                  </a:cubicBezTo>
                  <a:cubicBezTo>
                    <a:pt x="336" y="360"/>
                    <a:pt x="360" y="280"/>
                    <a:pt x="384" y="248"/>
                  </a:cubicBezTo>
                  <a:cubicBezTo>
                    <a:pt x="408" y="216"/>
                    <a:pt x="448" y="208"/>
                    <a:pt x="480" y="200"/>
                  </a:cubicBezTo>
                  <a:cubicBezTo>
                    <a:pt x="512" y="192"/>
                    <a:pt x="568" y="160"/>
                    <a:pt x="576" y="200"/>
                  </a:cubicBezTo>
                  <a:cubicBezTo>
                    <a:pt x="584" y="240"/>
                    <a:pt x="544" y="408"/>
                    <a:pt x="528" y="440"/>
                  </a:cubicBezTo>
                  <a:cubicBezTo>
                    <a:pt x="512" y="472"/>
                    <a:pt x="480" y="424"/>
                    <a:pt x="480" y="392"/>
                  </a:cubicBezTo>
                  <a:cubicBezTo>
                    <a:pt x="480" y="360"/>
                    <a:pt x="512" y="280"/>
                    <a:pt x="528" y="248"/>
                  </a:cubicBezTo>
                  <a:cubicBezTo>
                    <a:pt x="544" y="216"/>
                    <a:pt x="544" y="200"/>
                    <a:pt x="576" y="200"/>
                  </a:cubicBezTo>
                  <a:cubicBezTo>
                    <a:pt x="608" y="200"/>
                    <a:pt x="696" y="208"/>
                    <a:pt x="720" y="248"/>
                  </a:cubicBezTo>
                  <a:cubicBezTo>
                    <a:pt x="744" y="288"/>
                    <a:pt x="736" y="400"/>
                    <a:pt x="720" y="440"/>
                  </a:cubicBezTo>
                  <a:cubicBezTo>
                    <a:pt x="704" y="480"/>
                    <a:pt x="640" y="504"/>
                    <a:pt x="624" y="488"/>
                  </a:cubicBezTo>
                  <a:cubicBezTo>
                    <a:pt x="608" y="472"/>
                    <a:pt x="608" y="384"/>
                    <a:pt x="624" y="344"/>
                  </a:cubicBezTo>
                  <a:cubicBezTo>
                    <a:pt x="640" y="304"/>
                    <a:pt x="688" y="264"/>
                    <a:pt x="720" y="248"/>
                  </a:cubicBezTo>
                  <a:cubicBezTo>
                    <a:pt x="752" y="232"/>
                    <a:pt x="792" y="232"/>
                    <a:pt x="816" y="248"/>
                  </a:cubicBezTo>
                  <a:cubicBezTo>
                    <a:pt x="840" y="264"/>
                    <a:pt x="856" y="296"/>
                    <a:pt x="864" y="344"/>
                  </a:cubicBezTo>
                  <a:cubicBezTo>
                    <a:pt x="872" y="392"/>
                    <a:pt x="880" y="520"/>
                    <a:pt x="864" y="536"/>
                  </a:cubicBezTo>
                  <a:cubicBezTo>
                    <a:pt x="848" y="552"/>
                    <a:pt x="776" y="480"/>
                    <a:pt x="768" y="440"/>
                  </a:cubicBezTo>
                  <a:cubicBezTo>
                    <a:pt x="760" y="400"/>
                    <a:pt x="792" y="328"/>
                    <a:pt x="816" y="296"/>
                  </a:cubicBezTo>
                  <a:cubicBezTo>
                    <a:pt x="840" y="264"/>
                    <a:pt x="876" y="256"/>
                    <a:pt x="912" y="248"/>
                  </a:cubicBezTo>
                </a:path>
              </a:pathLst>
            </a:custGeom>
            <a:noFill/>
            <a:ln w="57150" cmpd="sng">
              <a:solidFill>
                <a:schemeClr val="accent2"/>
              </a:solidFill>
              <a:round/>
              <a:headEnd/>
              <a:tailEnd/>
            </a:ln>
            <a:effectLst>
              <a:prstShdw prst="shdw18" dist="17961" dir="13500000">
                <a:schemeClr val="accent2">
                  <a:gamma/>
                  <a:shade val="60000"/>
                  <a:invGamma/>
                </a:schemeClr>
              </a:prst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92" name="Oval 142"/>
            <p:cNvSpPr>
              <a:spLocks noChangeArrowheads="1"/>
            </p:cNvSpPr>
            <p:nvPr/>
          </p:nvSpPr>
          <p:spPr bwMode="auto">
            <a:xfrm>
              <a:off x="2211" y="2565"/>
              <a:ext cx="142" cy="34"/>
            </a:xfrm>
            <a:prstGeom prst="ellipse">
              <a:avLst/>
            </a:prstGeom>
            <a:solidFill>
              <a:srgbClr val="FF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 name="Oval 143"/>
            <p:cNvSpPr>
              <a:spLocks noChangeArrowheads="1"/>
            </p:cNvSpPr>
            <p:nvPr/>
          </p:nvSpPr>
          <p:spPr bwMode="auto">
            <a:xfrm>
              <a:off x="2432" y="2380"/>
              <a:ext cx="143" cy="35"/>
            </a:xfrm>
            <a:prstGeom prst="ellipse">
              <a:avLst/>
            </a:prstGeom>
            <a:solidFill>
              <a:srgbClr val="FF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 name="Oval 144"/>
            <p:cNvSpPr>
              <a:spLocks noChangeArrowheads="1"/>
            </p:cNvSpPr>
            <p:nvPr/>
          </p:nvSpPr>
          <p:spPr bwMode="auto">
            <a:xfrm>
              <a:off x="2469" y="2159"/>
              <a:ext cx="142" cy="35"/>
            </a:xfrm>
            <a:prstGeom prst="ellipse">
              <a:avLst/>
            </a:prstGeom>
            <a:solidFill>
              <a:srgbClr val="FF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 name="Oval 145"/>
            <p:cNvSpPr>
              <a:spLocks noChangeArrowheads="1"/>
            </p:cNvSpPr>
            <p:nvPr/>
          </p:nvSpPr>
          <p:spPr bwMode="auto">
            <a:xfrm>
              <a:off x="2395" y="1938"/>
              <a:ext cx="143" cy="35"/>
            </a:xfrm>
            <a:prstGeom prst="ellipse">
              <a:avLst/>
            </a:prstGeom>
            <a:solidFill>
              <a:srgbClr val="FF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 name="Oval 146"/>
            <p:cNvSpPr>
              <a:spLocks noChangeArrowheads="1"/>
            </p:cNvSpPr>
            <p:nvPr/>
          </p:nvSpPr>
          <p:spPr bwMode="auto">
            <a:xfrm>
              <a:off x="2174" y="2122"/>
              <a:ext cx="143" cy="35"/>
            </a:xfrm>
            <a:prstGeom prst="ellipse">
              <a:avLst/>
            </a:prstGeom>
            <a:solidFill>
              <a:srgbClr val="FF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 name="Oval 147"/>
            <p:cNvSpPr>
              <a:spLocks noChangeArrowheads="1"/>
            </p:cNvSpPr>
            <p:nvPr/>
          </p:nvSpPr>
          <p:spPr bwMode="auto">
            <a:xfrm>
              <a:off x="2247" y="1680"/>
              <a:ext cx="143" cy="35"/>
            </a:xfrm>
            <a:prstGeom prst="ellipse">
              <a:avLst/>
            </a:prstGeom>
            <a:solidFill>
              <a:srgbClr val="FF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 name="Oval 148"/>
            <p:cNvSpPr>
              <a:spLocks noChangeArrowheads="1"/>
            </p:cNvSpPr>
            <p:nvPr/>
          </p:nvSpPr>
          <p:spPr bwMode="auto">
            <a:xfrm>
              <a:off x="1953" y="1754"/>
              <a:ext cx="142" cy="34"/>
            </a:xfrm>
            <a:prstGeom prst="ellipse">
              <a:avLst/>
            </a:prstGeom>
            <a:solidFill>
              <a:srgbClr val="FF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 name="Oval 149"/>
            <p:cNvSpPr>
              <a:spLocks noChangeArrowheads="1"/>
            </p:cNvSpPr>
            <p:nvPr/>
          </p:nvSpPr>
          <p:spPr bwMode="auto">
            <a:xfrm>
              <a:off x="1621" y="1680"/>
              <a:ext cx="143" cy="35"/>
            </a:xfrm>
            <a:prstGeom prst="ellipse">
              <a:avLst/>
            </a:prstGeom>
            <a:solidFill>
              <a:srgbClr val="FF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 name="Oval 150"/>
            <p:cNvSpPr>
              <a:spLocks noChangeArrowheads="1"/>
            </p:cNvSpPr>
            <p:nvPr/>
          </p:nvSpPr>
          <p:spPr bwMode="auto">
            <a:xfrm>
              <a:off x="1768" y="2012"/>
              <a:ext cx="143" cy="34"/>
            </a:xfrm>
            <a:prstGeom prst="ellipse">
              <a:avLst/>
            </a:prstGeom>
            <a:solidFill>
              <a:srgbClr val="FF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 name="Oval 151"/>
            <p:cNvSpPr>
              <a:spLocks noChangeArrowheads="1"/>
            </p:cNvSpPr>
            <p:nvPr/>
          </p:nvSpPr>
          <p:spPr bwMode="auto">
            <a:xfrm>
              <a:off x="1547" y="2196"/>
              <a:ext cx="143" cy="35"/>
            </a:xfrm>
            <a:prstGeom prst="ellipse">
              <a:avLst/>
            </a:prstGeom>
            <a:solidFill>
              <a:srgbClr val="FF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 name="Oval 152"/>
            <p:cNvSpPr>
              <a:spLocks noChangeArrowheads="1"/>
            </p:cNvSpPr>
            <p:nvPr/>
          </p:nvSpPr>
          <p:spPr bwMode="auto">
            <a:xfrm>
              <a:off x="1731" y="2454"/>
              <a:ext cx="143" cy="35"/>
            </a:xfrm>
            <a:prstGeom prst="ellipse">
              <a:avLst/>
            </a:prstGeom>
            <a:solidFill>
              <a:srgbClr val="FF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 name="Oval 153"/>
            <p:cNvSpPr>
              <a:spLocks noChangeArrowheads="1"/>
            </p:cNvSpPr>
            <p:nvPr/>
          </p:nvSpPr>
          <p:spPr bwMode="auto">
            <a:xfrm>
              <a:off x="1879" y="2675"/>
              <a:ext cx="143" cy="35"/>
            </a:xfrm>
            <a:prstGeom prst="ellipse">
              <a:avLst/>
            </a:prstGeom>
            <a:solidFill>
              <a:srgbClr val="FF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 name="Oval 154"/>
            <p:cNvSpPr>
              <a:spLocks noChangeArrowheads="1"/>
            </p:cNvSpPr>
            <p:nvPr/>
          </p:nvSpPr>
          <p:spPr bwMode="auto">
            <a:xfrm>
              <a:off x="1473" y="1975"/>
              <a:ext cx="143" cy="35"/>
            </a:xfrm>
            <a:prstGeom prst="ellipse">
              <a:avLst/>
            </a:prstGeom>
            <a:solidFill>
              <a:srgbClr val="FF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 name="Oval 155"/>
            <p:cNvSpPr>
              <a:spLocks noChangeArrowheads="1"/>
            </p:cNvSpPr>
            <p:nvPr/>
          </p:nvSpPr>
          <p:spPr bwMode="auto">
            <a:xfrm>
              <a:off x="1842" y="2196"/>
              <a:ext cx="143" cy="35"/>
            </a:xfrm>
            <a:prstGeom prst="ellipse">
              <a:avLst/>
            </a:prstGeom>
            <a:solidFill>
              <a:srgbClr val="FF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 name="Oval 156"/>
            <p:cNvSpPr>
              <a:spLocks noChangeArrowheads="1"/>
            </p:cNvSpPr>
            <p:nvPr/>
          </p:nvSpPr>
          <p:spPr bwMode="auto">
            <a:xfrm>
              <a:off x="2063" y="2417"/>
              <a:ext cx="143" cy="35"/>
            </a:xfrm>
            <a:prstGeom prst="ellipse">
              <a:avLst/>
            </a:prstGeom>
            <a:solidFill>
              <a:srgbClr val="FF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61" name="Text Box 163"/>
          <p:cNvSpPr txBox="1">
            <a:spLocks noChangeArrowheads="1"/>
          </p:cNvSpPr>
          <p:nvPr/>
        </p:nvSpPr>
        <p:spPr bwMode="auto">
          <a:xfrm>
            <a:off x="3467100" y="2452688"/>
            <a:ext cx="19431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zh-CN" b="1" dirty="0">
                <a:latin typeface="Times New Roman" pitchFamily="18" charset="0"/>
              </a:rPr>
              <a:t>   </a:t>
            </a:r>
            <a:r>
              <a:rPr lang="en-US" altLang="zh-CN" b="1" dirty="0">
                <a:solidFill>
                  <a:schemeClr val="tx2"/>
                </a:solidFill>
                <a:latin typeface="Times New Roman" pitchFamily="18" charset="0"/>
              </a:rPr>
              <a:t>Influenza </a:t>
            </a:r>
            <a:r>
              <a:rPr lang="en-US" altLang="zh-CN" b="1" dirty="0" smtClean="0">
                <a:solidFill>
                  <a:schemeClr val="tx2"/>
                </a:solidFill>
                <a:latin typeface="Times New Roman" pitchFamily="18" charset="0"/>
              </a:rPr>
              <a:t>Virus</a:t>
            </a:r>
            <a:endParaRPr lang="en-US" altLang="zh-CN" b="1" dirty="0">
              <a:solidFill>
                <a:schemeClr val="tx2"/>
              </a:solidFill>
              <a:latin typeface="Times New Roman" pitchFamily="18" charset="0"/>
            </a:endParaRPr>
          </a:p>
        </p:txBody>
      </p:sp>
      <p:sp>
        <p:nvSpPr>
          <p:cNvPr id="162" name="Rectangle 161"/>
          <p:cNvSpPr/>
          <p:nvPr/>
        </p:nvSpPr>
        <p:spPr>
          <a:xfrm>
            <a:off x="5562600" y="3695343"/>
            <a:ext cx="3306852" cy="2400657"/>
          </a:xfrm>
          <a:prstGeom prst="rect">
            <a:avLst/>
          </a:prstGeom>
        </p:spPr>
        <p:txBody>
          <a:bodyPr wrap="square">
            <a:spAutoFit/>
          </a:bodyPr>
          <a:lstStyle/>
          <a:p>
            <a:pPr marL="533400" indent="-533400">
              <a:buFontTx/>
              <a:buNone/>
            </a:pPr>
            <a:r>
              <a:rPr lang="en-US" altLang="zh-CN" dirty="0" smtClean="0"/>
              <a:t>Symmetry of  viral </a:t>
            </a:r>
            <a:r>
              <a:rPr lang="en-US" altLang="zh-CN" dirty="0" err="1" smtClean="0"/>
              <a:t>nucleocapsids</a:t>
            </a:r>
            <a:r>
              <a:rPr lang="en-US" altLang="zh-CN" dirty="0" smtClean="0"/>
              <a:t> </a:t>
            </a:r>
          </a:p>
          <a:p>
            <a:pPr marL="533400" indent="-533400">
              <a:buFontTx/>
              <a:buNone/>
            </a:pPr>
            <a:r>
              <a:rPr lang="en-US" altLang="zh-CN" dirty="0" smtClean="0"/>
              <a:t> is decided by arrangement of </a:t>
            </a:r>
            <a:r>
              <a:rPr lang="en-US" altLang="zh-CN" dirty="0" err="1" smtClean="0"/>
              <a:t>capsomeres</a:t>
            </a:r>
            <a:endParaRPr lang="en-US" altLang="zh-CN" dirty="0" smtClean="0"/>
          </a:p>
          <a:p>
            <a:pPr marL="533400" indent="-533400">
              <a:buFontTx/>
              <a:buNone/>
            </a:pPr>
            <a:endParaRPr lang="en-US" altLang="zh-CN" sz="1600" dirty="0" smtClean="0"/>
          </a:p>
          <a:p>
            <a:pPr marL="533400" indent="-533400"/>
            <a:r>
              <a:rPr lang="en-US" altLang="zh-CN" sz="1600" b="1" dirty="0" smtClean="0">
                <a:solidFill>
                  <a:schemeClr val="tx2"/>
                </a:solidFill>
              </a:rPr>
              <a:t>Helical symmetry</a:t>
            </a:r>
          </a:p>
          <a:p>
            <a:pPr marL="533400" indent="-533400"/>
            <a:r>
              <a:rPr lang="en-US" altLang="zh-CN" sz="1600" dirty="0" smtClean="0"/>
              <a:t>(e.g., tobacco mosaic virus)</a:t>
            </a:r>
          </a:p>
          <a:p>
            <a:pPr marL="533400" indent="-533400"/>
            <a:r>
              <a:rPr lang="en-US" altLang="zh-CN" sz="1600" b="1" dirty="0" smtClean="0">
                <a:solidFill>
                  <a:schemeClr val="tx2"/>
                </a:solidFill>
              </a:rPr>
              <a:t>Icosahedral symmetry</a:t>
            </a:r>
          </a:p>
          <a:p>
            <a:pPr marL="533400" indent="-533400"/>
            <a:r>
              <a:rPr lang="en-US" altLang="zh-CN" sz="1600" dirty="0" smtClean="0"/>
              <a:t>(e.g., adenovirus)</a:t>
            </a:r>
          </a:p>
          <a:p>
            <a:pPr marL="533400" indent="-533400">
              <a:buFontTx/>
              <a:buNone/>
            </a:pPr>
            <a:endParaRPr lang="en-US" altLang="zh-CN" sz="1600" dirty="0"/>
          </a:p>
        </p:txBody>
      </p:sp>
      <p:pic>
        <p:nvPicPr>
          <p:cNvPr id="163" name="Picture 166" descr="int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9048" y="360330"/>
            <a:ext cx="2808288"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64785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82</TotalTime>
  <Words>576</Words>
  <Application>Microsoft Office PowerPoint</Application>
  <PresentationFormat>On-screen Show (4:3)</PresentationFormat>
  <Paragraphs>70</Paragraphs>
  <Slides>15</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1" baseType="lpstr">
      <vt:lpstr>宋体</vt:lpstr>
      <vt:lpstr>Arial</vt:lpstr>
      <vt:lpstr>Calibri</vt:lpstr>
      <vt:lpstr>Times New Roman</vt:lpstr>
      <vt:lpstr>Office Theme</vt:lpstr>
      <vt:lpstr>Image</vt:lpstr>
      <vt:lpstr>Viruses General characters, classification based on host, economic importance, TMV – structure and multiplication </vt:lpstr>
      <vt:lpstr>What is virus? </vt:lpstr>
      <vt:lpstr>Distinctive Features</vt:lpstr>
      <vt:lpstr>Size, Shape and Structure</vt:lpstr>
      <vt:lpstr>Comparative Sizes of Virions and Bacteria</vt:lpstr>
      <vt:lpstr>PowerPoint Presentation</vt:lpstr>
      <vt:lpstr> Size, Shape and Structure</vt:lpstr>
      <vt:lpstr>Tobacco Mosaic Virus (TMV): Rod-Shaped</vt:lpstr>
      <vt:lpstr>PowerPoint Presentation</vt:lpstr>
      <vt:lpstr>Lytic Cycle</vt:lpstr>
      <vt:lpstr>Economic Importance of Viruses</vt:lpstr>
      <vt:lpstr>Tobamovirus Tobacco Mosaic Virus (TMV) </vt:lpstr>
      <vt:lpstr>Replication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Viruses General characters, classification based on host, economic importance, TMV – structure and multiplication</dc:title>
  <dc:creator>user</dc:creator>
  <cp:lastModifiedBy>Vinod Devarkar</cp:lastModifiedBy>
  <cp:revision>12</cp:revision>
  <dcterms:created xsi:type="dcterms:W3CDTF">2012-09-06T17:58:03Z</dcterms:created>
  <dcterms:modified xsi:type="dcterms:W3CDTF">2019-12-04T10:02:08Z</dcterms:modified>
</cp:coreProperties>
</file>